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8"/>
  </p:notesMasterIdLst>
  <p:sldIdLst>
    <p:sldId id="395" r:id="rId2"/>
    <p:sldId id="256" r:id="rId3"/>
    <p:sldId id="390" r:id="rId4"/>
    <p:sldId id="267" r:id="rId5"/>
    <p:sldId id="373" r:id="rId6"/>
    <p:sldId id="375" r:id="rId7"/>
    <p:sldId id="376" r:id="rId8"/>
    <p:sldId id="377" r:id="rId9"/>
    <p:sldId id="378" r:id="rId10"/>
    <p:sldId id="379" r:id="rId11"/>
    <p:sldId id="380" r:id="rId12"/>
    <p:sldId id="347" r:id="rId13"/>
    <p:sldId id="346" r:id="rId14"/>
    <p:sldId id="343" r:id="rId15"/>
    <p:sldId id="301" r:id="rId16"/>
    <p:sldId id="344" r:id="rId17"/>
    <p:sldId id="345" r:id="rId18"/>
    <p:sldId id="348" r:id="rId19"/>
    <p:sldId id="350" r:id="rId20"/>
    <p:sldId id="398" r:id="rId21"/>
    <p:sldId id="351" r:id="rId22"/>
    <p:sldId id="381" r:id="rId23"/>
    <p:sldId id="362" r:id="rId24"/>
    <p:sldId id="275" r:id="rId25"/>
    <p:sldId id="363" r:id="rId26"/>
    <p:sldId id="364" r:id="rId27"/>
    <p:sldId id="365" r:id="rId28"/>
    <p:sldId id="366" r:id="rId29"/>
    <p:sldId id="367" r:id="rId30"/>
    <p:sldId id="369" r:id="rId31"/>
    <p:sldId id="368" r:id="rId32"/>
    <p:sldId id="401" r:id="rId33"/>
    <p:sldId id="371" r:id="rId34"/>
    <p:sldId id="382" r:id="rId35"/>
    <p:sldId id="370" r:id="rId36"/>
    <p:sldId id="320" r:id="rId37"/>
    <p:sldId id="372" r:id="rId38"/>
    <p:sldId id="315" r:id="rId39"/>
    <p:sldId id="383" r:id="rId40"/>
    <p:sldId id="389" r:id="rId41"/>
    <p:sldId id="397" r:id="rId42"/>
    <p:sldId id="385" r:id="rId43"/>
    <p:sldId id="399" r:id="rId44"/>
    <p:sldId id="400" r:id="rId45"/>
    <p:sldId id="386" r:id="rId46"/>
    <p:sldId id="387" r:id="rId47"/>
    <p:sldId id="403" r:id="rId48"/>
    <p:sldId id="391" r:id="rId49"/>
    <p:sldId id="393" r:id="rId50"/>
    <p:sldId id="307" r:id="rId51"/>
    <p:sldId id="394" r:id="rId52"/>
    <p:sldId id="297" r:id="rId53"/>
    <p:sldId id="388" r:id="rId54"/>
    <p:sldId id="402" r:id="rId55"/>
    <p:sldId id="332" r:id="rId56"/>
    <p:sldId id="33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FB388CF-C25F-4A79-90D2-26D62C06A3B1}">
          <p14:sldIdLst>
            <p14:sldId id="395"/>
            <p14:sldId id="256"/>
            <p14:sldId id="390"/>
          </p14:sldIdLst>
        </p14:section>
        <p14:section name="Graph Basics" id="{FA16D13E-7D9B-44F7-BC0B-7EBB4C2D41FB}">
          <p14:sldIdLst>
            <p14:sldId id="267"/>
            <p14:sldId id="373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Build a network" id="{55736180-F004-4B2B-8DC5-2910C4D51AC9}">
          <p14:sldIdLst>
            <p14:sldId id="347"/>
            <p14:sldId id="346"/>
            <p14:sldId id="343"/>
            <p14:sldId id="301"/>
            <p14:sldId id="344"/>
            <p14:sldId id="345"/>
            <p14:sldId id="348"/>
            <p14:sldId id="350"/>
            <p14:sldId id="398"/>
          </p14:sldIdLst>
        </p14:section>
        <p14:section name="Measuring Graphs" id="{00F62AB7-C7D7-4241-B0FC-C1EB9AADC75F}">
          <p14:sldIdLst>
            <p14:sldId id="351"/>
            <p14:sldId id="381"/>
            <p14:sldId id="362"/>
            <p14:sldId id="275"/>
            <p14:sldId id="363"/>
            <p14:sldId id="364"/>
            <p14:sldId id="365"/>
            <p14:sldId id="366"/>
            <p14:sldId id="367"/>
            <p14:sldId id="369"/>
            <p14:sldId id="368"/>
            <p14:sldId id="401"/>
            <p14:sldId id="371"/>
            <p14:sldId id="382"/>
            <p14:sldId id="370"/>
            <p14:sldId id="320"/>
            <p14:sldId id="372"/>
            <p14:sldId id="315"/>
            <p14:sldId id="383"/>
            <p14:sldId id="389"/>
            <p14:sldId id="397"/>
            <p14:sldId id="385"/>
            <p14:sldId id="399"/>
            <p14:sldId id="400"/>
          </p14:sldIdLst>
        </p14:section>
        <p14:section name="Plot Networks" id="{F2D9A2BA-1FA3-4646-B6A7-2CE93FFF1253}">
          <p14:sldIdLst>
            <p14:sldId id="386"/>
            <p14:sldId id="387"/>
            <p14:sldId id="403"/>
            <p14:sldId id="391"/>
            <p14:sldId id="393"/>
            <p14:sldId id="307"/>
            <p14:sldId id="394"/>
            <p14:sldId id="297"/>
            <p14:sldId id="388"/>
          </p14:sldIdLst>
        </p14:section>
        <p14:section name="Wrap-Up" id="{E3949636-BBA5-4E17-B48C-29502D5E2299}">
          <p14:sldIdLst>
            <p14:sldId id="402"/>
            <p14:sldId id="332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ACC65"/>
    <a:srgbClr val="CE57DB"/>
    <a:srgbClr val="75E2C9"/>
    <a:srgbClr val="DB5F57"/>
    <a:srgbClr val="DC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88" autoAdjust="0"/>
    <p:restoredTop sz="72344" autoAdjust="0"/>
  </p:normalViewPr>
  <p:slideViewPr>
    <p:cSldViewPr snapToGrid="0">
      <p:cViewPr varScale="1">
        <p:scale>
          <a:sx n="72" d="100"/>
          <a:sy n="72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4A6E47-A64A-465E-A8D7-5C04739A0A1B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0947B0-CF92-44DB-84F0-19613F4BBB2A}">
      <dgm:prSet phldrT="[Text]"/>
      <dgm:spPr/>
      <dgm:t>
        <a:bodyPr/>
        <a:lstStyle/>
        <a:p>
          <a:r>
            <a:rPr lang="en-US" dirty="0"/>
            <a:t>Undirected (</a:t>
          </a:r>
          <a:r>
            <a:rPr lang="en-US" dirty="0" err="1"/>
            <a:t>nx.Graph</a:t>
          </a:r>
          <a:r>
            <a:rPr lang="en-US" dirty="0"/>
            <a:t>)</a:t>
          </a:r>
        </a:p>
      </dgm:t>
    </dgm:pt>
    <dgm:pt modelId="{224AE4E0-3D7F-4A82-ABD3-4A8907B5F2D0}" type="parTrans" cxnId="{3E5638C9-8B4C-47F6-9135-100E48A130CD}">
      <dgm:prSet/>
      <dgm:spPr/>
      <dgm:t>
        <a:bodyPr/>
        <a:lstStyle/>
        <a:p>
          <a:endParaRPr lang="en-US"/>
        </a:p>
      </dgm:t>
    </dgm:pt>
    <dgm:pt modelId="{73234B51-70AC-4356-8B2C-315330923AB2}" type="sibTrans" cxnId="{3E5638C9-8B4C-47F6-9135-100E48A130CD}">
      <dgm:prSet/>
      <dgm:spPr/>
      <dgm:t>
        <a:bodyPr/>
        <a:lstStyle/>
        <a:p>
          <a:endParaRPr lang="en-US"/>
        </a:p>
      </dgm:t>
    </dgm:pt>
    <dgm:pt modelId="{D84F7E0F-5CAD-49A8-94B5-EAB9EB8D3EB6}">
      <dgm:prSet phldrT="[Text]"/>
      <dgm:spPr/>
      <dgm:t>
        <a:bodyPr/>
        <a:lstStyle/>
        <a:p>
          <a:r>
            <a:rPr lang="en-US" dirty="0"/>
            <a:t>Binary</a:t>
          </a:r>
        </a:p>
      </dgm:t>
    </dgm:pt>
    <dgm:pt modelId="{94F99DC4-E234-47F8-88B1-45FAFE5FCA9C}" type="parTrans" cxnId="{953DD73C-B3A3-4D73-9F6C-39BB0A31ABEA}">
      <dgm:prSet/>
      <dgm:spPr/>
      <dgm:t>
        <a:bodyPr/>
        <a:lstStyle/>
        <a:p>
          <a:endParaRPr lang="en-US"/>
        </a:p>
      </dgm:t>
    </dgm:pt>
    <dgm:pt modelId="{D73BA523-F5FA-4D0E-885D-B5491C847BA8}" type="sibTrans" cxnId="{953DD73C-B3A3-4D73-9F6C-39BB0A31ABEA}">
      <dgm:prSet/>
      <dgm:spPr/>
      <dgm:t>
        <a:bodyPr/>
        <a:lstStyle/>
        <a:p>
          <a:endParaRPr lang="en-US"/>
        </a:p>
      </dgm:t>
    </dgm:pt>
    <dgm:pt modelId="{B7218CEC-7749-4B30-A84A-694F3578BCB8}">
      <dgm:prSet phldrT="[Text]"/>
      <dgm:spPr/>
      <dgm:t>
        <a:bodyPr/>
        <a:lstStyle/>
        <a:p>
          <a:r>
            <a:rPr lang="en-US" dirty="0"/>
            <a:t>Weighted</a:t>
          </a:r>
        </a:p>
      </dgm:t>
    </dgm:pt>
    <dgm:pt modelId="{09796D15-64A1-48B2-AF7E-50E3E15A2E9E}" type="parTrans" cxnId="{FB9DB82F-389E-409C-A4B3-4940230755CF}">
      <dgm:prSet/>
      <dgm:spPr/>
      <dgm:t>
        <a:bodyPr/>
        <a:lstStyle/>
        <a:p>
          <a:endParaRPr lang="en-US"/>
        </a:p>
      </dgm:t>
    </dgm:pt>
    <dgm:pt modelId="{D39F7147-49E8-4211-B9C7-B3A126B6BE3A}" type="sibTrans" cxnId="{FB9DB82F-389E-409C-A4B3-4940230755CF}">
      <dgm:prSet/>
      <dgm:spPr/>
      <dgm:t>
        <a:bodyPr/>
        <a:lstStyle/>
        <a:p>
          <a:endParaRPr lang="en-US"/>
        </a:p>
      </dgm:t>
    </dgm:pt>
    <dgm:pt modelId="{95A4F650-FE4F-401F-B475-A3921FEBE44F}">
      <dgm:prSet phldrT="[Text]"/>
      <dgm:spPr/>
      <dgm:t>
        <a:bodyPr/>
        <a:lstStyle/>
        <a:p>
          <a:r>
            <a:rPr lang="en-US" dirty="0"/>
            <a:t>Directed (</a:t>
          </a:r>
          <a:r>
            <a:rPr lang="en-US" dirty="0" err="1"/>
            <a:t>nx.DiGraph</a:t>
          </a:r>
          <a:r>
            <a:rPr lang="en-US" dirty="0"/>
            <a:t>)</a:t>
          </a:r>
        </a:p>
      </dgm:t>
    </dgm:pt>
    <dgm:pt modelId="{8CCD0B58-1828-42E5-A25C-34AEA7D5DA0F}" type="parTrans" cxnId="{3A6306D2-9251-44AB-B8EA-2EFCD93E9382}">
      <dgm:prSet/>
      <dgm:spPr/>
      <dgm:t>
        <a:bodyPr/>
        <a:lstStyle/>
        <a:p>
          <a:endParaRPr lang="en-US"/>
        </a:p>
      </dgm:t>
    </dgm:pt>
    <dgm:pt modelId="{212EBE38-3FB0-416F-9C9B-33720E23B7A7}" type="sibTrans" cxnId="{3A6306D2-9251-44AB-B8EA-2EFCD93E9382}">
      <dgm:prSet/>
      <dgm:spPr/>
      <dgm:t>
        <a:bodyPr/>
        <a:lstStyle/>
        <a:p>
          <a:endParaRPr lang="en-US"/>
        </a:p>
      </dgm:t>
    </dgm:pt>
    <dgm:pt modelId="{D84A75EF-1B33-45C1-8EFD-58F92033FBC1}">
      <dgm:prSet phldrT="[Text]"/>
      <dgm:spPr/>
      <dgm:t>
        <a:bodyPr/>
        <a:lstStyle/>
        <a:p>
          <a:r>
            <a:rPr lang="en-US" dirty="0"/>
            <a:t>Binary</a:t>
          </a:r>
        </a:p>
      </dgm:t>
    </dgm:pt>
    <dgm:pt modelId="{B30EBB0C-B598-4296-B25D-4E6A59BB11B4}" type="parTrans" cxnId="{FF2E33D7-B52A-40B0-BAE0-291F71EA8EED}">
      <dgm:prSet/>
      <dgm:spPr/>
      <dgm:t>
        <a:bodyPr/>
        <a:lstStyle/>
        <a:p>
          <a:endParaRPr lang="en-US"/>
        </a:p>
      </dgm:t>
    </dgm:pt>
    <dgm:pt modelId="{12AA0594-F8E7-42D9-9DCC-90F365FBBFAB}" type="sibTrans" cxnId="{FF2E33D7-B52A-40B0-BAE0-291F71EA8EED}">
      <dgm:prSet/>
      <dgm:spPr/>
      <dgm:t>
        <a:bodyPr/>
        <a:lstStyle/>
        <a:p>
          <a:endParaRPr lang="en-US"/>
        </a:p>
      </dgm:t>
    </dgm:pt>
    <dgm:pt modelId="{3B99875D-E3E1-401A-AB80-F3278F73564F}">
      <dgm:prSet phldrT="[Text]"/>
      <dgm:spPr/>
      <dgm:t>
        <a:bodyPr/>
        <a:lstStyle/>
        <a:p>
          <a:r>
            <a:rPr lang="en-US" dirty="0"/>
            <a:t>Weighted</a:t>
          </a:r>
        </a:p>
      </dgm:t>
    </dgm:pt>
    <dgm:pt modelId="{F009EA4B-E8BF-4604-BC00-031BC7970EA1}" type="parTrans" cxnId="{9CCA7ACA-A217-43A2-BC79-4B6769081576}">
      <dgm:prSet/>
      <dgm:spPr/>
      <dgm:t>
        <a:bodyPr/>
        <a:lstStyle/>
        <a:p>
          <a:endParaRPr lang="en-US"/>
        </a:p>
      </dgm:t>
    </dgm:pt>
    <dgm:pt modelId="{D4CC7AE0-7E53-405E-9F68-9A7660AB9278}" type="sibTrans" cxnId="{9CCA7ACA-A217-43A2-BC79-4B6769081576}">
      <dgm:prSet/>
      <dgm:spPr/>
      <dgm:t>
        <a:bodyPr/>
        <a:lstStyle/>
        <a:p>
          <a:endParaRPr lang="en-US"/>
        </a:p>
      </dgm:t>
    </dgm:pt>
    <dgm:pt modelId="{85F17045-BF12-F747-9EE6-D241139A6187}" type="pres">
      <dgm:prSet presAssocID="{1A4A6E47-A64A-465E-A8D7-5C04739A0A1B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85A72AC-EDB5-BC4F-978E-53D295A48BEF}" type="pres">
      <dgm:prSet presAssocID="{650947B0-CF92-44DB-84F0-19613F4BBB2A}" presName="hierRoot1" presStyleCnt="0">
        <dgm:presLayoutVars>
          <dgm:hierBranch val="init"/>
        </dgm:presLayoutVars>
      </dgm:prSet>
      <dgm:spPr/>
    </dgm:pt>
    <dgm:pt modelId="{2E6B7242-1793-D740-8012-BD8A8173D1DB}" type="pres">
      <dgm:prSet presAssocID="{650947B0-CF92-44DB-84F0-19613F4BBB2A}" presName="rootComposite1" presStyleCnt="0"/>
      <dgm:spPr/>
    </dgm:pt>
    <dgm:pt modelId="{25AB0707-F6A9-6A4B-8D97-B69B2901BE5C}" type="pres">
      <dgm:prSet presAssocID="{650947B0-CF92-44DB-84F0-19613F4BBB2A}" presName="rootText1" presStyleLbl="alignAcc1" presStyleIdx="0" presStyleCnt="0">
        <dgm:presLayoutVars>
          <dgm:chPref val="3"/>
        </dgm:presLayoutVars>
      </dgm:prSet>
      <dgm:spPr/>
    </dgm:pt>
    <dgm:pt modelId="{B3E512BF-5113-FC47-B248-F7D46A71A2F6}" type="pres">
      <dgm:prSet presAssocID="{650947B0-CF92-44DB-84F0-19613F4BBB2A}" presName="topArc1" presStyleLbl="parChTrans1D1" presStyleIdx="0" presStyleCnt="12"/>
      <dgm:spPr/>
    </dgm:pt>
    <dgm:pt modelId="{41574129-6F17-F24A-AFAD-5E2AFD87A67E}" type="pres">
      <dgm:prSet presAssocID="{650947B0-CF92-44DB-84F0-19613F4BBB2A}" presName="bottomArc1" presStyleLbl="parChTrans1D1" presStyleIdx="1" presStyleCnt="12"/>
      <dgm:spPr/>
    </dgm:pt>
    <dgm:pt modelId="{8B99184B-C31A-2D46-AC0B-C58889ABB1BF}" type="pres">
      <dgm:prSet presAssocID="{650947B0-CF92-44DB-84F0-19613F4BBB2A}" presName="topConnNode1" presStyleLbl="node1" presStyleIdx="0" presStyleCnt="0"/>
      <dgm:spPr/>
    </dgm:pt>
    <dgm:pt modelId="{5AF48592-24B9-7B43-BFA0-4C27C3B7500E}" type="pres">
      <dgm:prSet presAssocID="{650947B0-CF92-44DB-84F0-19613F4BBB2A}" presName="hierChild2" presStyleCnt="0"/>
      <dgm:spPr/>
    </dgm:pt>
    <dgm:pt modelId="{B7DFA2A5-84C0-9946-AADF-A12BBACF035C}" type="pres">
      <dgm:prSet presAssocID="{94F99DC4-E234-47F8-88B1-45FAFE5FCA9C}" presName="Name28" presStyleLbl="parChTrans1D2" presStyleIdx="0" presStyleCnt="4"/>
      <dgm:spPr/>
    </dgm:pt>
    <dgm:pt modelId="{735629C0-A830-4440-A6DB-45C51951D2FF}" type="pres">
      <dgm:prSet presAssocID="{D84F7E0F-5CAD-49A8-94B5-EAB9EB8D3EB6}" presName="hierRoot2" presStyleCnt="0">
        <dgm:presLayoutVars>
          <dgm:hierBranch val="init"/>
        </dgm:presLayoutVars>
      </dgm:prSet>
      <dgm:spPr/>
    </dgm:pt>
    <dgm:pt modelId="{A21353EE-A39F-EA46-BD26-8E775FABD08D}" type="pres">
      <dgm:prSet presAssocID="{D84F7E0F-5CAD-49A8-94B5-EAB9EB8D3EB6}" presName="rootComposite2" presStyleCnt="0"/>
      <dgm:spPr/>
    </dgm:pt>
    <dgm:pt modelId="{C89CC8D3-1D3D-5548-876A-242881ED0780}" type="pres">
      <dgm:prSet presAssocID="{D84F7E0F-5CAD-49A8-94B5-EAB9EB8D3EB6}" presName="rootText2" presStyleLbl="alignAcc1" presStyleIdx="0" presStyleCnt="0">
        <dgm:presLayoutVars>
          <dgm:chPref val="3"/>
        </dgm:presLayoutVars>
      </dgm:prSet>
      <dgm:spPr/>
    </dgm:pt>
    <dgm:pt modelId="{3359EE21-F3F7-FB4E-8A3B-8397838B9F85}" type="pres">
      <dgm:prSet presAssocID="{D84F7E0F-5CAD-49A8-94B5-EAB9EB8D3EB6}" presName="topArc2" presStyleLbl="parChTrans1D1" presStyleIdx="2" presStyleCnt="12"/>
      <dgm:spPr/>
    </dgm:pt>
    <dgm:pt modelId="{D554818D-0997-C244-9086-307847EB9C73}" type="pres">
      <dgm:prSet presAssocID="{D84F7E0F-5CAD-49A8-94B5-EAB9EB8D3EB6}" presName="bottomArc2" presStyleLbl="parChTrans1D1" presStyleIdx="3" presStyleCnt="12"/>
      <dgm:spPr/>
    </dgm:pt>
    <dgm:pt modelId="{9D9E0176-1950-6647-B846-32CE495B82CC}" type="pres">
      <dgm:prSet presAssocID="{D84F7E0F-5CAD-49A8-94B5-EAB9EB8D3EB6}" presName="topConnNode2" presStyleLbl="node2" presStyleIdx="0" presStyleCnt="0"/>
      <dgm:spPr/>
    </dgm:pt>
    <dgm:pt modelId="{E2A65BF6-972C-064A-805F-7CCE985AA944}" type="pres">
      <dgm:prSet presAssocID="{D84F7E0F-5CAD-49A8-94B5-EAB9EB8D3EB6}" presName="hierChild4" presStyleCnt="0"/>
      <dgm:spPr/>
    </dgm:pt>
    <dgm:pt modelId="{F6A52E74-34E9-4644-974F-E249736838A5}" type="pres">
      <dgm:prSet presAssocID="{D84F7E0F-5CAD-49A8-94B5-EAB9EB8D3EB6}" presName="hierChild5" presStyleCnt="0"/>
      <dgm:spPr/>
    </dgm:pt>
    <dgm:pt modelId="{E44AA405-CB77-D140-89CB-4C9C8C0BF6A0}" type="pres">
      <dgm:prSet presAssocID="{09796D15-64A1-48B2-AF7E-50E3E15A2E9E}" presName="Name28" presStyleLbl="parChTrans1D2" presStyleIdx="1" presStyleCnt="4"/>
      <dgm:spPr/>
    </dgm:pt>
    <dgm:pt modelId="{FA3E2C92-BC01-EE43-ACE5-F5399B36D651}" type="pres">
      <dgm:prSet presAssocID="{B7218CEC-7749-4B30-A84A-694F3578BCB8}" presName="hierRoot2" presStyleCnt="0">
        <dgm:presLayoutVars>
          <dgm:hierBranch val="init"/>
        </dgm:presLayoutVars>
      </dgm:prSet>
      <dgm:spPr/>
    </dgm:pt>
    <dgm:pt modelId="{9312CFDE-02D2-0C4C-A1BE-B39F50BA05C3}" type="pres">
      <dgm:prSet presAssocID="{B7218CEC-7749-4B30-A84A-694F3578BCB8}" presName="rootComposite2" presStyleCnt="0"/>
      <dgm:spPr/>
    </dgm:pt>
    <dgm:pt modelId="{6FF281DD-4E1C-4640-BFCE-B8375902FA96}" type="pres">
      <dgm:prSet presAssocID="{B7218CEC-7749-4B30-A84A-694F3578BCB8}" presName="rootText2" presStyleLbl="alignAcc1" presStyleIdx="0" presStyleCnt="0">
        <dgm:presLayoutVars>
          <dgm:chPref val="3"/>
        </dgm:presLayoutVars>
      </dgm:prSet>
      <dgm:spPr/>
    </dgm:pt>
    <dgm:pt modelId="{45EDFE69-F3FC-D045-A15F-316447732176}" type="pres">
      <dgm:prSet presAssocID="{B7218CEC-7749-4B30-A84A-694F3578BCB8}" presName="topArc2" presStyleLbl="parChTrans1D1" presStyleIdx="4" presStyleCnt="12"/>
      <dgm:spPr/>
    </dgm:pt>
    <dgm:pt modelId="{A7A015E6-8264-E249-8CCA-7455711679C3}" type="pres">
      <dgm:prSet presAssocID="{B7218CEC-7749-4B30-A84A-694F3578BCB8}" presName="bottomArc2" presStyleLbl="parChTrans1D1" presStyleIdx="5" presStyleCnt="12"/>
      <dgm:spPr/>
    </dgm:pt>
    <dgm:pt modelId="{DBE477D7-C3C7-1A4C-9DD6-51C546097782}" type="pres">
      <dgm:prSet presAssocID="{B7218CEC-7749-4B30-A84A-694F3578BCB8}" presName="topConnNode2" presStyleLbl="node2" presStyleIdx="0" presStyleCnt="0"/>
      <dgm:spPr/>
    </dgm:pt>
    <dgm:pt modelId="{CC130375-5BAC-7D40-A3ED-4CA71273113D}" type="pres">
      <dgm:prSet presAssocID="{B7218CEC-7749-4B30-A84A-694F3578BCB8}" presName="hierChild4" presStyleCnt="0"/>
      <dgm:spPr/>
    </dgm:pt>
    <dgm:pt modelId="{1311A69C-3815-BA4F-A326-0FE3780E7F9B}" type="pres">
      <dgm:prSet presAssocID="{B7218CEC-7749-4B30-A84A-694F3578BCB8}" presName="hierChild5" presStyleCnt="0"/>
      <dgm:spPr/>
    </dgm:pt>
    <dgm:pt modelId="{EC7F2199-CFCD-0448-AB92-59B1F94683B6}" type="pres">
      <dgm:prSet presAssocID="{650947B0-CF92-44DB-84F0-19613F4BBB2A}" presName="hierChild3" presStyleCnt="0"/>
      <dgm:spPr/>
    </dgm:pt>
    <dgm:pt modelId="{614352D3-EA1F-094D-879F-0DF5CD47F985}" type="pres">
      <dgm:prSet presAssocID="{95A4F650-FE4F-401F-B475-A3921FEBE44F}" presName="hierRoot1" presStyleCnt="0">
        <dgm:presLayoutVars>
          <dgm:hierBranch val="init"/>
        </dgm:presLayoutVars>
      </dgm:prSet>
      <dgm:spPr/>
    </dgm:pt>
    <dgm:pt modelId="{D236862E-1529-DE4D-A5AA-2C37668D1ADE}" type="pres">
      <dgm:prSet presAssocID="{95A4F650-FE4F-401F-B475-A3921FEBE44F}" presName="rootComposite1" presStyleCnt="0"/>
      <dgm:spPr/>
    </dgm:pt>
    <dgm:pt modelId="{34C34229-12E9-B240-B02C-F04BA8DE79CD}" type="pres">
      <dgm:prSet presAssocID="{95A4F650-FE4F-401F-B475-A3921FEBE44F}" presName="rootText1" presStyleLbl="alignAcc1" presStyleIdx="0" presStyleCnt="0">
        <dgm:presLayoutVars>
          <dgm:chPref val="3"/>
        </dgm:presLayoutVars>
      </dgm:prSet>
      <dgm:spPr/>
    </dgm:pt>
    <dgm:pt modelId="{D83E8793-AB7E-F945-BEC4-321E61FB299B}" type="pres">
      <dgm:prSet presAssocID="{95A4F650-FE4F-401F-B475-A3921FEBE44F}" presName="topArc1" presStyleLbl="parChTrans1D1" presStyleIdx="6" presStyleCnt="12"/>
      <dgm:spPr/>
    </dgm:pt>
    <dgm:pt modelId="{BD45FC86-9483-3842-8102-E25C556E1270}" type="pres">
      <dgm:prSet presAssocID="{95A4F650-FE4F-401F-B475-A3921FEBE44F}" presName="bottomArc1" presStyleLbl="parChTrans1D1" presStyleIdx="7" presStyleCnt="12"/>
      <dgm:spPr/>
    </dgm:pt>
    <dgm:pt modelId="{8E5F1566-180D-164A-828D-4B8EF41398F9}" type="pres">
      <dgm:prSet presAssocID="{95A4F650-FE4F-401F-B475-A3921FEBE44F}" presName="topConnNode1" presStyleLbl="node1" presStyleIdx="0" presStyleCnt="0"/>
      <dgm:spPr/>
    </dgm:pt>
    <dgm:pt modelId="{6D440845-DE41-AD4A-AB2E-5123715AA227}" type="pres">
      <dgm:prSet presAssocID="{95A4F650-FE4F-401F-B475-A3921FEBE44F}" presName="hierChild2" presStyleCnt="0"/>
      <dgm:spPr/>
    </dgm:pt>
    <dgm:pt modelId="{B779B920-A8D6-4C4B-AE39-9F070D69B6D2}" type="pres">
      <dgm:prSet presAssocID="{B30EBB0C-B598-4296-B25D-4E6A59BB11B4}" presName="Name28" presStyleLbl="parChTrans1D2" presStyleIdx="2" presStyleCnt="4"/>
      <dgm:spPr/>
    </dgm:pt>
    <dgm:pt modelId="{2D76D420-FC49-D546-BBDA-23F8C77DE38E}" type="pres">
      <dgm:prSet presAssocID="{D84A75EF-1B33-45C1-8EFD-58F92033FBC1}" presName="hierRoot2" presStyleCnt="0">
        <dgm:presLayoutVars>
          <dgm:hierBranch val="init"/>
        </dgm:presLayoutVars>
      </dgm:prSet>
      <dgm:spPr/>
    </dgm:pt>
    <dgm:pt modelId="{38102661-AEB9-3D49-AA7E-E92CC2E5A410}" type="pres">
      <dgm:prSet presAssocID="{D84A75EF-1B33-45C1-8EFD-58F92033FBC1}" presName="rootComposite2" presStyleCnt="0"/>
      <dgm:spPr/>
    </dgm:pt>
    <dgm:pt modelId="{06C5760E-9478-4E43-BD13-EA26C843CCC1}" type="pres">
      <dgm:prSet presAssocID="{D84A75EF-1B33-45C1-8EFD-58F92033FBC1}" presName="rootText2" presStyleLbl="alignAcc1" presStyleIdx="0" presStyleCnt="0">
        <dgm:presLayoutVars>
          <dgm:chPref val="3"/>
        </dgm:presLayoutVars>
      </dgm:prSet>
      <dgm:spPr/>
    </dgm:pt>
    <dgm:pt modelId="{8C8EACE8-9A4B-5944-95A3-4B5989FEA55B}" type="pres">
      <dgm:prSet presAssocID="{D84A75EF-1B33-45C1-8EFD-58F92033FBC1}" presName="topArc2" presStyleLbl="parChTrans1D1" presStyleIdx="8" presStyleCnt="12"/>
      <dgm:spPr/>
    </dgm:pt>
    <dgm:pt modelId="{6869D017-0E31-9349-BB1A-6D85163FEED7}" type="pres">
      <dgm:prSet presAssocID="{D84A75EF-1B33-45C1-8EFD-58F92033FBC1}" presName="bottomArc2" presStyleLbl="parChTrans1D1" presStyleIdx="9" presStyleCnt="12"/>
      <dgm:spPr/>
    </dgm:pt>
    <dgm:pt modelId="{E8053C32-516D-2A4F-AB4B-5203A32369DD}" type="pres">
      <dgm:prSet presAssocID="{D84A75EF-1B33-45C1-8EFD-58F92033FBC1}" presName="topConnNode2" presStyleLbl="node2" presStyleIdx="0" presStyleCnt="0"/>
      <dgm:spPr/>
    </dgm:pt>
    <dgm:pt modelId="{537CE1E5-35D9-784B-9677-48E0A3B24C59}" type="pres">
      <dgm:prSet presAssocID="{D84A75EF-1B33-45C1-8EFD-58F92033FBC1}" presName="hierChild4" presStyleCnt="0"/>
      <dgm:spPr/>
    </dgm:pt>
    <dgm:pt modelId="{4CEC68CD-562B-934A-BC26-475E1823A071}" type="pres">
      <dgm:prSet presAssocID="{D84A75EF-1B33-45C1-8EFD-58F92033FBC1}" presName="hierChild5" presStyleCnt="0"/>
      <dgm:spPr/>
    </dgm:pt>
    <dgm:pt modelId="{C8F42564-23C1-7942-9D2D-4B9B77975A67}" type="pres">
      <dgm:prSet presAssocID="{F009EA4B-E8BF-4604-BC00-031BC7970EA1}" presName="Name28" presStyleLbl="parChTrans1D2" presStyleIdx="3" presStyleCnt="4"/>
      <dgm:spPr/>
    </dgm:pt>
    <dgm:pt modelId="{259D80E6-024D-0344-91F0-01B3619A15D0}" type="pres">
      <dgm:prSet presAssocID="{3B99875D-E3E1-401A-AB80-F3278F73564F}" presName="hierRoot2" presStyleCnt="0">
        <dgm:presLayoutVars>
          <dgm:hierBranch val="init"/>
        </dgm:presLayoutVars>
      </dgm:prSet>
      <dgm:spPr/>
    </dgm:pt>
    <dgm:pt modelId="{F1756E10-0653-974E-BE83-F3556F8745AB}" type="pres">
      <dgm:prSet presAssocID="{3B99875D-E3E1-401A-AB80-F3278F73564F}" presName="rootComposite2" presStyleCnt="0"/>
      <dgm:spPr/>
    </dgm:pt>
    <dgm:pt modelId="{23F7495C-F385-1C40-A588-FCC76619F33B}" type="pres">
      <dgm:prSet presAssocID="{3B99875D-E3E1-401A-AB80-F3278F73564F}" presName="rootText2" presStyleLbl="alignAcc1" presStyleIdx="0" presStyleCnt="0">
        <dgm:presLayoutVars>
          <dgm:chPref val="3"/>
        </dgm:presLayoutVars>
      </dgm:prSet>
      <dgm:spPr/>
    </dgm:pt>
    <dgm:pt modelId="{D9709D61-529D-0B4B-B1E4-D5CFFB2F95E5}" type="pres">
      <dgm:prSet presAssocID="{3B99875D-E3E1-401A-AB80-F3278F73564F}" presName="topArc2" presStyleLbl="parChTrans1D1" presStyleIdx="10" presStyleCnt="12"/>
      <dgm:spPr/>
    </dgm:pt>
    <dgm:pt modelId="{1101DF43-3EE3-CD47-BDEC-50CDA990C028}" type="pres">
      <dgm:prSet presAssocID="{3B99875D-E3E1-401A-AB80-F3278F73564F}" presName="bottomArc2" presStyleLbl="parChTrans1D1" presStyleIdx="11" presStyleCnt="12"/>
      <dgm:spPr/>
    </dgm:pt>
    <dgm:pt modelId="{74832217-31B1-6148-B96A-A583BDD00830}" type="pres">
      <dgm:prSet presAssocID="{3B99875D-E3E1-401A-AB80-F3278F73564F}" presName="topConnNode2" presStyleLbl="node2" presStyleIdx="0" presStyleCnt="0"/>
      <dgm:spPr/>
    </dgm:pt>
    <dgm:pt modelId="{C4192EC2-BB57-684A-B557-33C81E80E3DF}" type="pres">
      <dgm:prSet presAssocID="{3B99875D-E3E1-401A-AB80-F3278F73564F}" presName="hierChild4" presStyleCnt="0"/>
      <dgm:spPr/>
    </dgm:pt>
    <dgm:pt modelId="{B9532E11-ED2D-B34F-9354-71F84CAE028B}" type="pres">
      <dgm:prSet presAssocID="{3B99875D-E3E1-401A-AB80-F3278F73564F}" presName="hierChild5" presStyleCnt="0"/>
      <dgm:spPr/>
    </dgm:pt>
    <dgm:pt modelId="{6A7C4518-D07A-DC45-AA88-0A18BC317540}" type="pres">
      <dgm:prSet presAssocID="{95A4F650-FE4F-401F-B475-A3921FEBE44F}" presName="hierChild3" presStyleCnt="0"/>
      <dgm:spPr/>
    </dgm:pt>
  </dgm:ptLst>
  <dgm:cxnLst>
    <dgm:cxn modelId="{B191AA09-8C45-3640-B27D-CD42F5092D1D}" type="presOf" srcId="{B7218CEC-7749-4B30-A84A-694F3578BCB8}" destId="{6FF281DD-4E1C-4640-BFCE-B8375902FA96}" srcOrd="0" destOrd="0" presId="urn:microsoft.com/office/officeart/2008/layout/HalfCircleOrganizationChart"/>
    <dgm:cxn modelId="{01699510-4134-9949-9C3C-A4670C391DB4}" type="presOf" srcId="{D84F7E0F-5CAD-49A8-94B5-EAB9EB8D3EB6}" destId="{9D9E0176-1950-6647-B846-32CE495B82CC}" srcOrd="1" destOrd="0" presId="urn:microsoft.com/office/officeart/2008/layout/HalfCircleOrganizationChart"/>
    <dgm:cxn modelId="{1D60832B-2890-104F-8FCE-6E42EABE08CD}" type="presOf" srcId="{95A4F650-FE4F-401F-B475-A3921FEBE44F}" destId="{34C34229-12E9-B240-B02C-F04BA8DE79CD}" srcOrd="0" destOrd="0" presId="urn:microsoft.com/office/officeart/2008/layout/HalfCircleOrganizationChart"/>
    <dgm:cxn modelId="{FB9DB82F-389E-409C-A4B3-4940230755CF}" srcId="{650947B0-CF92-44DB-84F0-19613F4BBB2A}" destId="{B7218CEC-7749-4B30-A84A-694F3578BCB8}" srcOrd="1" destOrd="0" parTransId="{09796D15-64A1-48B2-AF7E-50E3E15A2E9E}" sibTransId="{D39F7147-49E8-4211-B9C7-B3A126B6BE3A}"/>
    <dgm:cxn modelId="{953DD73C-B3A3-4D73-9F6C-39BB0A31ABEA}" srcId="{650947B0-CF92-44DB-84F0-19613F4BBB2A}" destId="{D84F7E0F-5CAD-49A8-94B5-EAB9EB8D3EB6}" srcOrd="0" destOrd="0" parTransId="{94F99DC4-E234-47F8-88B1-45FAFE5FCA9C}" sibTransId="{D73BA523-F5FA-4D0E-885D-B5491C847BA8}"/>
    <dgm:cxn modelId="{9C574745-6C54-CC43-B7AF-FDAF91F03A7D}" type="presOf" srcId="{3B99875D-E3E1-401A-AB80-F3278F73564F}" destId="{23F7495C-F385-1C40-A588-FCC76619F33B}" srcOrd="0" destOrd="0" presId="urn:microsoft.com/office/officeart/2008/layout/HalfCircleOrganizationChart"/>
    <dgm:cxn modelId="{0E9A0A48-444B-754B-903E-6C3DADA77230}" type="presOf" srcId="{650947B0-CF92-44DB-84F0-19613F4BBB2A}" destId="{8B99184B-C31A-2D46-AC0B-C58889ABB1BF}" srcOrd="1" destOrd="0" presId="urn:microsoft.com/office/officeart/2008/layout/HalfCircleOrganizationChart"/>
    <dgm:cxn modelId="{FC69FF5E-B829-774E-A266-1771118B7E2C}" type="presOf" srcId="{B30EBB0C-B598-4296-B25D-4E6A59BB11B4}" destId="{B779B920-A8D6-4C4B-AE39-9F070D69B6D2}" srcOrd="0" destOrd="0" presId="urn:microsoft.com/office/officeart/2008/layout/HalfCircleOrganizationChart"/>
    <dgm:cxn modelId="{E0215F6B-28F9-3F42-BE10-9A55E917A97E}" type="presOf" srcId="{D84A75EF-1B33-45C1-8EFD-58F92033FBC1}" destId="{E8053C32-516D-2A4F-AB4B-5203A32369DD}" srcOrd="1" destOrd="0" presId="urn:microsoft.com/office/officeart/2008/layout/HalfCircleOrganizationChart"/>
    <dgm:cxn modelId="{2EDD4F6D-13E2-AA45-B69A-4E5BDA589DBA}" type="presOf" srcId="{94F99DC4-E234-47F8-88B1-45FAFE5FCA9C}" destId="{B7DFA2A5-84C0-9946-AADF-A12BBACF035C}" srcOrd="0" destOrd="0" presId="urn:microsoft.com/office/officeart/2008/layout/HalfCircleOrganizationChart"/>
    <dgm:cxn modelId="{DB7DE36D-D9EF-FB42-B529-428E84A1E598}" type="presOf" srcId="{D84F7E0F-5CAD-49A8-94B5-EAB9EB8D3EB6}" destId="{C89CC8D3-1D3D-5548-876A-242881ED0780}" srcOrd="0" destOrd="0" presId="urn:microsoft.com/office/officeart/2008/layout/HalfCircleOrganizationChart"/>
    <dgm:cxn modelId="{56BA9E77-F901-CE4D-841F-C99F13F5D684}" type="presOf" srcId="{650947B0-CF92-44DB-84F0-19613F4BBB2A}" destId="{25AB0707-F6A9-6A4B-8D97-B69B2901BE5C}" srcOrd="0" destOrd="0" presId="urn:microsoft.com/office/officeart/2008/layout/HalfCircleOrganizationChart"/>
    <dgm:cxn modelId="{47C67F8E-311F-BD49-BD8D-54109D90C93A}" type="presOf" srcId="{D84A75EF-1B33-45C1-8EFD-58F92033FBC1}" destId="{06C5760E-9478-4E43-BD13-EA26C843CCC1}" srcOrd="0" destOrd="0" presId="urn:microsoft.com/office/officeart/2008/layout/HalfCircleOrganizationChart"/>
    <dgm:cxn modelId="{2B5B4496-F22F-3846-82E6-54EA1DD7F051}" type="presOf" srcId="{09796D15-64A1-48B2-AF7E-50E3E15A2E9E}" destId="{E44AA405-CB77-D140-89CB-4C9C8C0BF6A0}" srcOrd="0" destOrd="0" presId="urn:microsoft.com/office/officeart/2008/layout/HalfCircleOrganizationChart"/>
    <dgm:cxn modelId="{4B103BB4-373E-4949-A645-00248A735780}" type="presOf" srcId="{3B99875D-E3E1-401A-AB80-F3278F73564F}" destId="{74832217-31B1-6148-B96A-A583BDD00830}" srcOrd="1" destOrd="0" presId="urn:microsoft.com/office/officeart/2008/layout/HalfCircleOrganizationChart"/>
    <dgm:cxn modelId="{3E5638C9-8B4C-47F6-9135-100E48A130CD}" srcId="{1A4A6E47-A64A-465E-A8D7-5C04739A0A1B}" destId="{650947B0-CF92-44DB-84F0-19613F4BBB2A}" srcOrd="0" destOrd="0" parTransId="{224AE4E0-3D7F-4A82-ABD3-4A8907B5F2D0}" sibTransId="{73234B51-70AC-4356-8B2C-315330923AB2}"/>
    <dgm:cxn modelId="{9CCA7ACA-A217-43A2-BC79-4B6769081576}" srcId="{95A4F650-FE4F-401F-B475-A3921FEBE44F}" destId="{3B99875D-E3E1-401A-AB80-F3278F73564F}" srcOrd="1" destOrd="0" parTransId="{F009EA4B-E8BF-4604-BC00-031BC7970EA1}" sibTransId="{D4CC7AE0-7E53-405E-9F68-9A7660AB9278}"/>
    <dgm:cxn modelId="{3F6862CF-5FCE-1145-995A-80515CA2B810}" type="presOf" srcId="{B7218CEC-7749-4B30-A84A-694F3578BCB8}" destId="{DBE477D7-C3C7-1A4C-9DD6-51C546097782}" srcOrd="1" destOrd="0" presId="urn:microsoft.com/office/officeart/2008/layout/HalfCircleOrganizationChart"/>
    <dgm:cxn modelId="{3A6306D2-9251-44AB-B8EA-2EFCD93E9382}" srcId="{1A4A6E47-A64A-465E-A8D7-5C04739A0A1B}" destId="{95A4F650-FE4F-401F-B475-A3921FEBE44F}" srcOrd="1" destOrd="0" parTransId="{8CCD0B58-1828-42E5-A25C-34AEA7D5DA0F}" sibTransId="{212EBE38-3FB0-416F-9C9B-33720E23B7A7}"/>
    <dgm:cxn modelId="{2790FFD4-2684-EE47-9419-19BB64D77F29}" type="presOf" srcId="{95A4F650-FE4F-401F-B475-A3921FEBE44F}" destId="{8E5F1566-180D-164A-828D-4B8EF41398F9}" srcOrd="1" destOrd="0" presId="urn:microsoft.com/office/officeart/2008/layout/HalfCircleOrganizationChart"/>
    <dgm:cxn modelId="{B469F9D6-DDA4-2741-997B-E38BAE7B2B58}" type="presOf" srcId="{F009EA4B-E8BF-4604-BC00-031BC7970EA1}" destId="{C8F42564-23C1-7942-9D2D-4B9B77975A67}" srcOrd="0" destOrd="0" presId="urn:microsoft.com/office/officeart/2008/layout/HalfCircleOrganizationChart"/>
    <dgm:cxn modelId="{FF2E33D7-B52A-40B0-BAE0-291F71EA8EED}" srcId="{95A4F650-FE4F-401F-B475-A3921FEBE44F}" destId="{D84A75EF-1B33-45C1-8EFD-58F92033FBC1}" srcOrd="0" destOrd="0" parTransId="{B30EBB0C-B598-4296-B25D-4E6A59BB11B4}" sibTransId="{12AA0594-F8E7-42D9-9DCC-90F365FBBFAB}"/>
    <dgm:cxn modelId="{CD9FF3F5-A0EF-0D46-93A8-DB78C91ADEF0}" type="presOf" srcId="{1A4A6E47-A64A-465E-A8D7-5C04739A0A1B}" destId="{85F17045-BF12-F747-9EE6-D241139A6187}" srcOrd="0" destOrd="0" presId="urn:microsoft.com/office/officeart/2008/layout/HalfCircleOrganizationChart"/>
    <dgm:cxn modelId="{F796FAB0-1ED0-214F-8385-C57B5FEFADF9}" type="presParOf" srcId="{85F17045-BF12-F747-9EE6-D241139A6187}" destId="{C85A72AC-EDB5-BC4F-978E-53D295A48BEF}" srcOrd="0" destOrd="0" presId="urn:microsoft.com/office/officeart/2008/layout/HalfCircleOrganizationChart"/>
    <dgm:cxn modelId="{1A5E53F5-58E8-9441-AB75-5079E6DB7608}" type="presParOf" srcId="{C85A72AC-EDB5-BC4F-978E-53D295A48BEF}" destId="{2E6B7242-1793-D740-8012-BD8A8173D1DB}" srcOrd="0" destOrd="0" presId="urn:microsoft.com/office/officeart/2008/layout/HalfCircleOrganizationChart"/>
    <dgm:cxn modelId="{76F4C0D7-1B19-A044-A03A-0B233029C1DC}" type="presParOf" srcId="{2E6B7242-1793-D740-8012-BD8A8173D1DB}" destId="{25AB0707-F6A9-6A4B-8D97-B69B2901BE5C}" srcOrd="0" destOrd="0" presId="urn:microsoft.com/office/officeart/2008/layout/HalfCircleOrganizationChart"/>
    <dgm:cxn modelId="{A12A2B87-ADB0-F845-8D77-C9965C5529DE}" type="presParOf" srcId="{2E6B7242-1793-D740-8012-BD8A8173D1DB}" destId="{B3E512BF-5113-FC47-B248-F7D46A71A2F6}" srcOrd="1" destOrd="0" presId="urn:microsoft.com/office/officeart/2008/layout/HalfCircleOrganizationChart"/>
    <dgm:cxn modelId="{2085639C-3A72-CB47-A3B0-180536AD7985}" type="presParOf" srcId="{2E6B7242-1793-D740-8012-BD8A8173D1DB}" destId="{41574129-6F17-F24A-AFAD-5E2AFD87A67E}" srcOrd="2" destOrd="0" presId="urn:microsoft.com/office/officeart/2008/layout/HalfCircleOrganizationChart"/>
    <dgm:cxn modelId="{C1C5DF61-C6DF-E145-A13D-29E8942D4ED1}" type="presParOf" srcId="{2E6B7242-1793-D740-8012-BD8A8173D1DB}" destId="{8B99184B-C31A-2D46-AC0B-C58889ABB1BF}" srcOrd="3" destOrd="0" presId="urn:microsoft.com/office/officeart/2008/layout/HalfCircleOrganizationChart"/>
    <dgm:cxn modelId="{9DF6739B-0AD0-424D-AE54-8465DB490E18}" type="presParOf" srcId="{C85A72AC-EDB5-BC4F-978E-53D295A48BEF}" destId="{5AF48592-24B9-7B43-BFA0-4C27C3B7500E}" srcOrd="1" destOrd="0" presId="urn:microsoft.com/office/officeart/2008/layout/HalfCircleOrganizationChart"/>
    <dgm:cxn modelId="{392F16FF-613A-EE4A-B18F-1E4DCAA2112F}" type="presParOf" srcId="{5AF48592-24B9-7B43-BFA0-4C27C3B7500E}" destId="{B7DFA2A5-84C0-9946-AADF-A12BBACF035C}" srcOrd="0" destOrd="0" presId="urn:microsoft.com/office/officeart/2008/layout/HalfCircleOrganizationChart"/>
    <dgm:cxn modelId="{224973FB-AF45-E64F-B974-4D96C7F4AA92}" type="presParOf" srcId="{5AF48592-24B9-7B43-BFA0-4C27C3B7500E}" destId="{735629C0-A830-4440-A6DB-45C51951D2FF}" srcOrd="1" destOrd="0" presId="urn:microsoft.com/office/officeart/2008/layout/HalfCircleOrganizationChart"/>
    <dgm:cxn modelId="{2FB122D2-E3F5-2F46-8F29-F13A7E77B267}" type="presParOf" srcId="{735629C0-A830-4440-A6DB-45C51951D2FF}" destId="{A21353EE-A39F-EA46-BD26-8E775FABD08D}" srcOrd="0" destOrd="0" presId="urn:microsoft.com/office/officeart/2008/layout/HalfCircleOrganizationChart"/>
    <dgm:cxn modelId="{D82E8E81-8EDB-8845-8EFB-492D03DDC44C}" type="presParOf" srcId="{A21353EE-A39F-EA46-BD26-8E775FABD08D}" destId="{C89CC8D3-1D3D-5548-876A-242881ED0780}" srcOrd="0" destOrd="0" presId="urn:microsoft.com/office/officeart/2008/layout/HalfCircleOrganizationChart"/>
    <dgm:cxn modelId="{EE3C46C4-EDCE-5643-BEF6-B036E5A34E63}" type="presParOf" srcId="{A21353EE-A39F-EA46-BD26-8E775FABD08D}" destId="{3359EE21-F3F7-FB4E-8A3B-8397838B9F85}" srcOrd="1" destOrd="0" presId="urn:microsoft.com/office/officeart/2008/layout/HalfCircleOrganizationChart"/>
    <dgm:cxn modelId="{375A3AA2-14C3-4349-A76B-BA666FA01894}" type="presParOf" srcId="{A21353EE-A39F-EA46-BD26-8E775FABD08D}" destId="{D554818D-0997-C244-9086-307847EB9C73}" srcOrd="2" destOrd="0" presId="urn:microsoft.com/office/officeart/2008/layout/HalfCircleOrganizationChart"/>
    <dgm:cxn modelId="{28E10F2D-1809-6C48-88A2-804B9D2EC3A9}" type="presParOf" srcId="{A21353EE-A39F-EA46-BD26-8E775FABD08D}" destId="{9D9E0176-1950-6647-B846-32CE495B82CC}" srcOrd="3" destOrd="0" presId="urn:microsoft.com/office/officeart/2008/layout/HalfCircleOrganizationChart"/>
    <dgm:cxn modelId="{39C0D848-4064-8943-9B00-E9D5CA9DD8BB}" type="presParOf" srcId="{735629C0-A830-4440-A6DB-45C51951D2FF}" destId="{E2A65BF6-972C-064A-805F-7CCE985AA944}" srcOrd="1" destOrd="0" presId="urn:microsoft.com/office/officeart/2008/layout/HalfCircleOrganizationChart"/>
    <dgm:cxn modelId="{D7CB88B4-774A-0E4E-83F2-AF446A24B3A4}" type="presParOf" srcId="{735629C0-A830-4440-A6DB-45C51951D2FF}" destId="{F6A52E74-34E9-4644-974F-E249736838A5}" srcOrd="2" destOrd="0" presId="urn:microsoft.com/office/officeart/2008/layout/HalfCircleOrganizationChart"/>
    <dgm:cxn modelId="{505C2860-1C73-804F-AF33-7A56F6542C28}" type="presParOf" srcId="{5AF48592-24B9-7B43-BFA0-4C27C3B7500E}" destId="{E44AA405-CB77-D140-89CB-4C9C8C0BF6A0}" srcOrd="2" destOrd="0" presId="urn:microsoft.com/office/officeart/2008/layout/HalfCircleOrganizationChart"/>
    <dgm:cxn modelId="{BFF10AEA-1F75-4C42-BCE8-46E6D0EAED0A}" type="presParOf" srcId="{5AF48592-24B9-7B43-BFA0-4C27C3B7500E}" destId="{FA3E2C92-BC01-EE43-ACE5-F5399B36D651}" srcOrd="3" destOrd="0" presId="urn:microsoft.com/office/officeart/2008/layout/HalfCircleOrganizationChart"/>
    <dgm:cxn modelId="{5768479C-4CAB-E04F-936A-44A1CE47E74D}" type="presParOf" srcId="{FA3E2C92-BC01-EE43-ACE5-F5399B36D651}" destId="{9312CFDE-02D2-0C4C-A1BE-B39F50BA05C3}" srcOrd="0" destOrd="0" presId="urn:microsoft.com/office/officeart/2008/layout/HalfCircleOrganizationChart"/>
    <dgm:cxn modelId="{80AFBA8E-C4EC-5249-B034-B9FE19A33100}" type="presParOf" srcId="{9312CFDE-02D2-0C4C-A1BE-B39F50BA05C3}" destId="{6FF281DD-4E1C-4640-BFCE-B8375902FA96}" srcOrd="0" destOrd="0" presId="urn:microsoft.com/office/officeart/2008/layout/HalfCircleOrganizationChart"/>
    <dgm:cxn modelId="{0999964C-BFA1-AB4F-84DA-A10E67F3FCC9}" type="presParOf" srcId="{9312CFDE-02D2-0C4C-A1BE-B39F50BA05C3}" destId="{45EDFE69-F3FC-D045-A15F-316447732176}" srcOrd="1" destOrd="0" presId="urn:microsoft.com/office/officeart/2008/layout/HalfCircleOrganizationChart"/>
    <dgm:cxn modelId="{017D0B37-8429-5D45-A806-B7B6A74E9CF6}" type="presParOf" srcId="{9312CFDE-02D2-0C4C-A1BE-B39F50BA05C3}" destId="{A7A015E6-8264-E249-8CCA-7455711679C3}" srcOrd="2" destOrd="0" presId="urn:microsoft.com/office/officeart/2008/layout/HalfCircleOrganizationChart"/>
    <dgm:cxn modelId="{8AD3D206-5F7F-2A4D-B631-3EA7D5708A3D}" type="presParOf" srcId="{9312CFDE-02D2-0C4C-A1BE-B39F50BA05C3}" destId="{DBE477D7-C3C7-1A4C-9DD6-51C546097782}" srcOrd="3" destOrd="0" presId="urn:microsoft.com/office/officeart/2008/layout/HalfCircleOrganizationChart"/>
    <dgm:cxn modelId="{57D6BC58-981C-6C42-8FCE-18C365C3B45C}" type="presParOf" srcId="{FA3E2C92-BC01-EE43-ACE5-F5399B36D651}" destId="{CC130375-5BAC-7D40-A3ED-4CA71273113D}" srcOrd="1" destOrd="0" presId="urn:microsoft.com/office/officeart/2008/layout/HalfCircleOrganizationChart"/>
    <dgm:cxn modelId="{DD2CF9DA-343E-4E44-9C9D-0F1C7EC74589}" type="presParOf" srcId="{FA3E2C92-BC01-EE43-ACE5-F5399B36D651}" destId="{1311A69C-3815-BA4F-A326-0FE3780E7F9B}" srcOrd="2" destOrd="0" presId="urn:microsoft.com/office/officeart/2008/layout/HalfCircleOrganizationChart"/>
    <dgm:cxn modelId="{4E00C45F-4FD8-524D-B0B5-E95846B37DB8}" type="presParOf" srcId="{C85A72AC-EDB5-BC4F-978E-53D295A48BEF}" destId="{EC7F2199-CFCD-0448-AB92-59B1F94683B6}" srcOrd="2" destOrd="0" presId="urn:microsoft.com/office/officeart/2008/layout/HalfCircleOrganizationChart"/>
    <dgm:cxn modelId="{F5804956-C3D9-7D46-96FE-9F9919B891CA}" type="presParOf" srcId="{85F17045-BF12-F747-9EE6-D241139A6187}" destId="{614352D3-EA1F-094D-879F-0DF5CD47F985}" srcOrd="1" destOrd="0" presId="urn:microsoft.com/office/officeart/2008/layout/HalfCircleOrganizationChart"/>
    <dgm:cxn modelId="{5C2BAB67-A81D-7E4B-92DC-6A1B98A4CD8F}" type="presParOf" srcId="{614352D3-EA1F-094D-879F-0DF5CD47F985}" destId="{D236862E-1529-DE4D-A5AA-2C37668D1ADE}" srcOrd="0" destOrd="0" presId="urn:microsoft.com/office/officeart/2008/layout/HalfCircleOrganizationChart"/>
    <dgm:cxn modelId="{CC0EE3A9-D15B-2742-82BE-7A1FCF40025F}" type="presParOf" srcId="{D236862E-1529-DE4D-A5AA-2C37668D1ADE}" destId="{34C34229-12E9-B240-B02C-F04BA8DE79CD}" srcOrd="0" destOrd="0" presId="urn:microsoft.com/office/officeart/2008/layout/HalfCircleOrganizationChart"/>
    <dgm:cxn modelId="{59EEF882-5B01-4F43-A11C-01D1532666F2}" type="presParOf" srcId="{D236862E-1529-DE4D-A5AA-2C37668D1ADE}" destId="{D83E8793-AB7E-F945-BEC4-321E61FB299B}" srcOrd="1" destOrd="0" presId="urn:microsoft.com/office/officeart/2008/layout/HalfCircleOrganizationChart"/>
    <dgm:cxn modelId="{94FF3B1A-3154-C14F-BC06-544614994441}" type="presParOf" srcId="{D236862E-1529-DE4D-A5AA-2C37668D1ADE}" destId="{BD45FC86-9483-3842-8102-E25C556E1270}" srcOrd="2" destOrd="0" presId="urn:microsoft.com/office/officeart/2008/layout/HalfCircleOrganizationChart"/>
    <dgm:cxn modelId="{3944CD61-D428-DA43-A78A-5EA624A94D0B}" type="presParOf" srcId="{D236862E-1529-DE4D-A5AA-2C37668D1ADE}" destId="{8E5F1566-180D-164A-828D-4B8EF41398F9}" srcOrd="3" destOrd="0" presId="urn:microsoft.com/office/officeart/2008/layout/HalfCircleOrganizationChart"/>
    <dgm:cxn modelId="{BE34A5CD-9588-8F4B-9946-EED8B68638B6}" type="presParOf" srcId="{614352D3-EA1F-094D-879F-0DF5CD47F985}" destId="{6D440845-DE41-AD4A-AB2E-5123715AA227}" srcOrd="1" destOrd="0" presId="urn:microsoft.com/office/officeart/2008/layout/HalfCircleOrganizationChart"/>
    <dgm:cxn modelId="{030CC093-FC63-2842-8A9E-5421F1A370A0}" type="presParOf" srcId="{6D440845-DE41-AD4A-AB2E-5123715AA227}" destId="{B779B920-A8D6-4C4B-AE39-9F070D69B6D2}" srcOrd="0" destOrd="0" presId="urn:microsoft.com/office/officeart/2008/layout/HalfCircleOrganizationChart"/>
    <dgm:cxn modelId="{0703CA25-A479-7740-A042-0F851A8C5E35}" type="presParOf" srcId="{6D440845-DE41-AD4A-AB2E-5123715AA227}" destId="{2D76D420-FC49-D546-BBDA-23F8C77DE38E}" srcOrd="1" destOrd="0" presId="urn:microsoft.com/office/officeart/2008/layout/HalfCircleOrganizationChart"/>
    <dgm:cxn modelId="{98D19437-9EAC-CA47-AECD-B7EDE89896A9}" type="presParOf" srcId="{2D76D420-FC49-D546-BBDA-23F8C77DE38E}" destId="{38102661-AEB9-3D49-AA7E-E92CC2E5A410}" srcOrd="0" destOrd="0" presId="urn:microsoft.com/office/officeart/2008/layout/HalfCircleOrganizationChart"/>
    <dgm:cxn modelId="{67137999-B24A-934D-95E0-9CC0063C3485}" type="presParOf" srcId="{38102661-AEB9-3D49-AA7E-E92CC2E5A410}" destId="{06C5760E-9478-4E43-BD13-EA26C843CCC1}" srcOrd="0" destOrd="0" presId="urn:microsoft.com/office/officeart/2008/layout/HalfCircleOrganizationChart"/>
    <dgm:cxn modelId="{8FC3851B-4195-134D-A228-A74791913B46}" type="presParOf" srcId="{38102661-AEB9-3D49-AA7E-E92CC2E5A410}" destId="{8C8EACE8-9A4B-5944-95A3-4B5989FEA55B}" srcOrd="1" destOrd="0" presId="urn:microsoft.com/office/officeart/2008/layout/HalfCircleOrganizationChart"/>
    <dgm:cxn modelId="{716F4EAC-2B51-1740-8F89-BA0D4BD594CC}" type="presParOf" srcId="{38102661-AEB9-3D49-AA7E-E92CC2E5A410}" destId="{6869D017-0E31-9349-BB1A-6D85163FEED7}" srcOrd="2" destOrd="0" presId="urn:microsoft.com/office/officeart/2008/layout/HalfCircleOrganizationChart"/>
    <dgm:cxn modelId="{E4B84572-1529-9D47-9ED2-AAF5DB824385}" type="presParOf" srcId="{38102661-AEB9-3D49-AA7E-E92CC2E5A410}" destId="{E8053C32-516D-2A4F-AB4B-5203A32369DD}" srcOrd="3" destOrd="0" presId="urn:microsoft.com/office/officeart/2008/layout/HalfCircleOrganizationChart"/>
    <dgm:cxn modelId="{7001ACA9-D076-FA48-9A87-30A3322792F3}" type="presParOf" srcId="{2D76D420-FC49-D546-BBDA-23F8C77DE38E}" destId="{537CE1E5-35D9-784B-9677-48E0A3B24C59}" srcOrd="1" destOrd="0" presId="urn:microsoft.com/office/officeart/2008/layout/HalfCircleOrganizationChart"/>
    <dgm:cxn modelId="{AC4C11F0-8D55-7B43-9B3A-A97FCF769B36}" type="presParOf" srcId="{2D76D420-FC49-D546-BBDA-23F8C77DE38E}" destId="{4CEC68CD-562B-934A-BC26-475E1823A071}" srcOrd="2" destOrd="0" presId="urn:microsoft.com/office/officeart/2008/layout/HalfCircleOrganizationChart"/>
    <dgm:cxn modelId="{C4E13C31-EEAC-5F41-947D-AE8E11753FB6}" type="presParOf" srcId="{6D440845-DE41-AD4A-AB2E-5123715AA227}" destId="{C8F42564-23C1-7942-9D2D-4B9B77975A67}" srcOrd="2" destOrd="0" presId="urn:microsoft.com/office/officeart/2008/layout/HalfCircleOrganizationChart"/>
    <dgm:cxn modelId="{4FECB01B-B809-7943-BF01-1A2BD9FCA6C8}" type="presParOf" srcId="{6D440845-DE41-AD4A-AB2E-5123715AA227}" destId="{259D80E6-024D-0344-91F0-01B3619A15D0}" srcOrd="3" destOrd="0" presId="urn:microsoft.com/office/officeart/2008/layout/HalfCircleOrganizationChart"/>
    <dgm:cxn modelId="{BCE42774-6AD5-C943-B4C7-36AA07FE677F}" type="presParOf" srcId="{259D80E6-024D-0344-91F0-01B3619A15D0}" destId="{F1756E10-0653-974E-BE83-F3556F8745AB}" srcOrd="0" destOrd="0" presId="urn:microsoft.com/office/officeart/2008/layout/HalfCircleOrganizationChart"/>
    <dgm:cxn modelId="{54B4D0B7-5D98-AC4D-9605-B2C8D6BE557B}" type="presParOf" srcId="{F1756E10-0653-974E-BE83-F3556F8745AB}" destId="{23F7495C-F385-1C40-A588-FCC76619F33B}" srcOrd="0" destOrd="0" presId="urn:microsoft.com/office/officeart/2008/layout/HalfCircleOrganizationChart"/>
    <dgm:cxn modelId="{9FAC501A-B84C-C048-B989-E3D224DE1619}" type="presParOf" srcId="{F1756E10-0653-974E-BE83-F3556F8745AB}" destId="{D9709D61-529D-0B4B-B1E4-D5CFFB2F95E5}" srcOrd="1" destOrd="0" presId="urn:microsoft.com/office/officeart/2008/layout/HalfCircleOrganizationChart"/>
    <dgm:cxn modelId="{311A4193-D0BE-1B43-92A3-4532B1DC01BB}" type="presParOf" srcId="{F1756E10-0653-974E-BE83-F3556F8745AB}" destId="{1101DF43-3EE3-CD47-BDEC-50CDA990C028}" srcOrd="2" destOrd="0" presId="urn:microsoft.com/office/officeart/2008/layout/HalfCircleOrganizationChart"/>
    <dgm:cxn modelId="{21848115-3CF0-2A4E-873C-18C9A6213E9D}" type="presParOf" srcId="{F1756E10-0653-974E-BE83-F3556F8745AB}" destId="{74832217-31B1-6148-B96A-A583BDD00830}" srcOrd="3" destOrd="0" presId="urn:microsoft.com/office/officeart/2008/layout/HalfCircleOrganizationChart"/>
    <dgm:cxn modelId="{E7630352-5DF0-A84D-9AB5-4F326AF42602}" type="presParOf" srcId="{259D80E6-024D-0344-91F0-01B3619A15D0}" destId="{C4192EC2-BB57-684A-B557-33C81E80E3DF}" srcOrd="1" destOrd="0" presId="urn:microsoft.com/office/officeart/2008/layout/HalfCircleOrganizationChart"/>
    <dgm:cxn modelId="{452C1B9F-330F-E845-83C8-4412D2CD4CF1}" type="presParOf" srcId="{259D80E6-024D-0344-91F0-01B3619A15D0}" destId="{B9532E11-ED2D-B34F-9354-71F84CAE028B}" srcOrd="2" destOrd="0" presId="urn:microsoft.com/office/officeart/2008/layout/HalfCircleOrganizationChart"/>
    <dgm:cxn modelId="{B5E3B3C3-AF4C-6046-AF05-29CFD39CB632}" type="presParOf" srcId="{614352D3-EA1F-094D-879F-0DF5CD47F985}" destId="{6A7C4518-D07A-DC45-AA88-0A18BC31754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5714AB-A93A-9C4D-8890-C0651354539A}" type="doc">
      <dgm:prSet loTypeId="urn:microsoft.com/office/officeart/2008/layout/CircularPictureCallout" loCatId="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DB515099-1765-D143-B146-4FD729045D1E}">
      <dgm:prSet phldrT="[Text]"/>
      <dgm:spPr>
        <a:solidFill>
          <a:srgbClr val="FFFFFF">
            <a:alpha val="25098"/>
          </a:srgbClr>
        </a:solidFill>
      </dgm:spPr>
      <dgm:t>
        <a:bodyPr/>
        <a:lstStyle/>
        <a:p>
          <a:r>
            <a:rPr lang="en-US" dirty="0" err="1"/>
            <a:t>PyNash</a:t>
          </a:r>
          <a:endParaRPr lang="en-US" dirty="0"/>
        </a:p>
      </dgm:t>
    </dgm:pt>
    <dgm:pt modelId="{C807A329-E19C-F140-8940-DB131520424F}" type="parTrans" cxnId="{DA1017E0-5B39-D344-98AD-F61BE627AF16}">
      <dgm:prSet/>
      <dgm:spPr/>
      <dgm:t>
        <a:bodyPr/>
        <a:lstStyle/>
        <a:p>
          <a:endParaRPr lang="en-US"/>
        </a:p>
      </dgm:t>
    </dgm:pt>
    <dgm:pt modelId="{5AD5C5B0-B3B1-9740-B615-68AE9139EB0E}" type="sibTrans" cxnId="{DA1017E0-5B39-D344-98AD-F61BE627AF16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9AB4F6D-52FC-6F48-BD06-1DDA923535B4}">
      <dgm:prSet phldrT="[Text]"/>
      <dgm:spPr/>
      <dgm:t>
        <a:bodyPr/>
        <a:lstStyle/>
        <a:p>
          <a:r>
            <a:rPr lang="en-US" dirty="0"/>
            <a:t>Martin</a:t>
          </a:r>
        </a:p>
      </dgm:t>
    </dgm:pt>
    <dgm:pt modelId="{71F7C645-A622-A543-B45F-2F83AFC5ACAB}" type="parTrans" cxnId="{AB0CB71D-D13A-3F4D-B534-D872848BD08D}">
      <dgm:prSet/>
      <dgm:spPr/>
      <dgm:t>
        <a:bodyPr/>
        <a:lstStyle/>
        <a:p>
          <a:endParaRPr lang="en-US"/>
        </a:p>
      </dgm:t>
    </dgm:pt>
    <dgm:pt modelId="{498E3856-ABAB-CD47-9DBD-08DCE83DBF3B}" type="sibTrans" cxnId="{AB0CB71D-D13A-3F4D-B534-D872848BD0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A91A91AC-37DD-3C48-8745-7F6F83211874}">
      <dgm:prSet phldrT="[Text]"/>
      <dgm:spPr/>
      <dgm:t>
        <a:bodyPr/>
        <a:lstStyle/>
        <a:p>
          <a:r>
            <a:rPr lang="en-US" dirty="0"/>
            <a:t>Chevy</a:t>
          </a:r>
        </a:p>
      </dgm:t>
    </dgm:pt>
    <dgm:pt modelId="{B227A9F4-C2C4-1948-808B-C360E546EE24}" type="parTrans" cxnId="{2D8B55AB-6304-F14C-BB98-E4182230E8AF}">
      <dgm:prSet/>
      <dgm:spPr/>
      <dgm:t>
        <a:bodyPr/>
        <a:lstStyle/>
        <a:p>
          <a:endParaRPr lang="en-US"/>
        </a:p>
      </dgm:t>
    </dgm:pt>
    <dgm:pt modelId="{9B6BCA97-72DC-584F-9F5B-86D99F355C47}" type="sibTrans" cxnId="{2D8B55AB-6304-F14C-BB98-E4182230E8A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8DBF7ACF-A438-C84B-B328-95D33A1AE114}">
      <dgm:prSet phldrT="[Text]"/>
      <dgm:spPr/>
      <dgm:t>
        <a:bodyPr/>
        <a:lstStyle/>
        <a:p>
          <a:r>
            <a:rPr lang="en-US" dirty="0"/>
            <a:t>Steve</a:t>
          </a:r>
        </a:p>
      </dgm:t>
    </dgm:pt>
    <dgm:pt modelId="{2E1FC950-3DD8-4C4D-8462-ACFC2E41FAE7}" type="parTrans" cxnId="{C2D6942F-088F-6049-8305-A2D1CDC7CFF2}">
      <dgm:prSet/>
      <dgm:spPr/>
      <dgm:t>
        <a:bodyPr/>
        <a:lstStyle/>
        <a:p>
          <a:endParaRPr lang="en-US"/>
        </a:p>
      </dgm:t>
    </dgm:pt>
    <dgm:pt modelId="{8D682EE6-0D65-394A-A526-2E93C64F672E}" type="sibTrans" cxnId="{C2D6942F-088F-6049-8305-A2D1CDC7CFF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6645DDB6-1616-FC4C-AB8B-0CB7031B414A}" type="pres">
      <dgm:prSet presAssocID="{B45714AB-A93A-9C4D-8890-C0651354539A}" presName="Name0" presStyleCnt="0">
        <dgm:presLayoutVars>
          <dgm:chMax val="7"/>
          <dgm:chPref val="7"/>
          <dgm:dir/>
        </dgm:presLayoutVars>
      </dgm:prSet>
      <dgm:spPr/>
    </dgm:pt>
    <dgm:pt modelId="{F6FA95B8-71F5-444D-9129-22FFECAD71AC}" type="pres">
      <dgm:prSet presAssocID="{B45714AB-A93A-9C4D-8890-C0651354539A}" presName="Name1" presStyleCnt="0"/>
      <dgm:spPr/>
    </dgm:pt>
    <dgm:pt modelId="{8F37CBB8-C0EF-3747-86D7-BFDD31351E36}" type="pres">
      <dgm:prSet presAssocID="{5AD5C5B0-B3B1-9740-B615-68AE9139EB0E}" presName="picture_1" presStyleCnt="0"/>
      <dgm:spPr/>
    </dgm:pt>
    <dgm:pt modelId="{07011F15-19FE-7C48-8C6A-56506D43FE9C}" type="pres">
      <dgm:prSet presAssocID="{5AD5C5B0-B3B1-9740-B615-68AE9139EB0E}" presName="pictureRepeatNode" presStyleLbl="alignImgPlace1" presStyleIdx="0" presStyleCnt="4"/>
      <dgm:spPr/>
    </dgm:pt>
    <dgm:pt modelId="{C1E33608-96E0-9542-AAC2-E159BC383EAC}" type="pres">
      <dgm:prSet presAssocID="{DB515099-1765-D143-B146-4FD729045D1E}" presName="text_1" presStyleLbl="node1" presStyleIdx="0" presStyleCnt="0" custLinFactNeighborX="5231" custLinFactNeighborY="93141">
        <dgm:presLayoutVars>
          <dgm:bulletEnabled val="1"/>
        </dgm:presLayoutVars>
      </dgm:prSet>
      <dgm:spPr/>
    </dgm:pt>
    <dgm:pt modelId="{DE7665E9-B5C9-1C4D-ADA8-FB1D12A95202}" type="pres">
      <dgm:prSet presAssocID="{9B6BCA97-72DC-584F-9F5B-86D99F355C47}" presName="picture_2" presStyleCnt="0"/>
      <dgm:spPr/>
    </dgm:pt>
    <dgm:pt modelId="{0E57B250-331C-CA4A-805E-CD42A5FF6F99}" type="pres">
      <dgm:prSet presAssocID="{9B6BCA97-72DC-584F-9F5B-86D99F355C47}" presName="pictureRepeatNode" presStyleLbl="alignImgPlace1" presStyleIdx="1" presStyleCnt="4"/>
      <dgm:spPr/>
    </dgm:pt>
    <dgm:pt modelId="{25128887-E498-264E-894E-43D2B35D132B}" type="pres">
      <dgm:prSet presAssocID="{A91A91AC-37DD-3C48-8745-7F6F83211874}" presName="line_2" presStyleLbl="parChTrans1D1" presStyleIdx="0" presStyleCnt="3"/>
      <dgm:spPr>
        <a:ln w="76200"/>
      </dgm:spPr>
    </dgm:pt>
    <dgm:pt modelId="{861C4296-CAE0-5E45-B00D-69247BDD3009}" type="pres">
      <dgm:prSet presAssocID="{A91A91AC-37DD-3C48-8745-7F6F83211874}" presName="textparent_2" presStyleLbl="node1" presStyleIdx="0" presStyleCnt="0"/>
      <dgm:spPr/>
    </dgm:pt>
    <dgm:pt modelId="{6C895174-2B0E-6346-BE86-72E92AD70992}" type="pres">
      <dgm:prSet presAssocID="{A91A91AC-37DD-3C48-8745-7F6F83211874}" presName="text_2" presStyleLbl="revTx" presStyleIdx="0" presStyleCnt="3">
        <dgm:presLayoutVars>
          <dgm:bulletEnabled val="1"/>
        </dgm:presLayoutVars>
      </dgm:prSet>
      <dgm:spPr/>
    </dgm:pt>
    <dgm:pt modelId="{5EFE6ED1-E93D-DE4D-B5CC-B5F9FAC4B52F}" type="pres">
      <dgm:prSet presAssocID="{8D682EE6-0D65-394A-A526-2E93C64F672E}" presName="picture_3" presStyleCnt="0"/>
      <dgm:spPr/>
    </dgm:pt>
    <dgm:pt modelId="{09F61CC7-B0B7-1448-B533-10642CF702DC}" type="pres">
      <dgm:prSet presAssocID="{8D682EE6-0D65-394A-A526-2E93C64F672E}" presName="pictureRepeatNode" presStyleLbl="alignImgPlace1" presStyleIdx="2" presStyleCnt="4"/>
      <dgm:spPr/>
    </dgm:pt>
    <dgm:pt modelId="{621309A1-F90C-2348-80F0-340DC4F84C2F}" type="pres">
      <dgm:prSet presAssocID="{8DBF7ACF-A438-C84B-B328-95D33A1AE114}" presName="line_3" presStyleLbl="parChTrans1D1" presStyleIdx="1" presStyleCnt="3"/>
      <dgm:spPr>
        <a:ln w="76200"/>
      </dgm:spPr>
    </dgm:pt>
    <dgm:pt modelId="{D57B1633-F314-0F4E-9C69-265B15747754}" type="pres">
      <dgm:prSet presAssocID="{8DBF7ACF-A438-C84B-B328-95D33A1AE114}" presName="textparent_3" presStyleLbl="node1" presStyleIdx="0" presStyleCnt="0"/>
      <dgm:spPr/>
    </dgm:pt>
    <dgm:pt modelId="{CB73D548-CC58-E446-A180-E03DD1453DB1}" type="pres">
      <dgm:prSet presAssocID="{8DBF7ACF-A438-C84B-B328-95D33A1AE114}" presName="text_3" presStyleLbl="revTx" presStyleIdx="1" presStyleCnt="3" custLinFactNeighborX="-2054" custLinFactNeighborY="-25881">
        <dgm:presLayoutVars>
          <dgm:bulletEnabled val="1"/>
        </dgm:presLayoutVars>
      </dgm:prSet>
      <dgm:spPr/>
    </dgm:pt>
    <dgm:pt modelId="{8EA75A4E-A1E2-AF4F-B527-80C0DA2AEF7C}" type="pres">
      <dgm:prSet presAssocID="{498E3856-ABAB-CD47-9DBD-08DCE83DBF3B}" presName="picture_4" presStyleCnt="0"/>
      <dgm:spPr/>
    </dgm:pt>
    <dgm:pt modelId="{298A9561-7592-AD4D-B7A7-0FCB2BA25F99}" type="pres">
      <dgm:prSet presAssocID="{498E3856-ABAB-CD47-9DBD-08DCE83DBF3B}" presName="pictureRepeatNode" presStyleLbl="alignImgPlace1" presStyleIdx="3" presStyleCnt="4"/>
      <dgm:spPr/>
    </dgm:pt>
    <dgm:pt modelId="{F6A5C22F-7D11-EC4C-86F6-00426E570805}" type="pres">
      <dgm:prSet presAssocID="{39AB4F6D-52FC-6F48-BD06-1DDA923535B4}" presName="line_4" presStyleLbl="parChTrans1D1" presStyleIdx="2" presStyleCnt="3"/>
      <dgm:spPr>
        <a:ln w="76200"/>
      </dgm:spPr>
    </dgm:pt>
    <dgm:pt modelId="{3F8778A7-A975-054B-817D-23D3B175FCBE}" type="pres">
      <dgm:prSet presAssocID="{39AB4F6D-52FC-6F48-BD06-1DDA923535B4}" presName="textparent_4" presStyleLbl="node1" presStyleIdx="0" presStyleCnt="0"/>
      <dgm:spPr/>
    </dgm:pt>
    <dgm:pt modelId="{457A7F7A-E20D-C543-9CC5-6ABB84755F0E}" type="pres">
      <dgm:prSet presAssocID="{39AB4F6D-52FC-6F48-BD06-1DDA923535B4}" presName="text_4" presStyleLbl="revTx" presStyleIdx="2" presStyleCnt="3" custLinFactNeighborX="-973" custLinFactNeighborY="-32051">
        <dgm:presLayoutVars>
          <dgm:bulletEnabled val="1"/>
        </dgm:presLayoutVars>
      </dgm:prSet>
      <dgm:spPr/>
    </dgm:pt>
  </dgm:ptLst>
  <dgm:cxnLst>
    <dgm:cxn modelId="{AB0CB71D-D13A-3F4D-B534-D872848BD08D}" srcId="{B45714AB-A93A-9C4D-8890-C0651354539A}" destId="{39AB4F6D-52FC-6F48-BD06-1DDA923535B4}" srcOrd="3" destOrd="0" parTransId="{71F7C645-A622-A543-B45F-2F83AFC5ACAB}" sibTransId="{498E3856-ABAB-CD47-9DBD-08DCE83DBF3B}"/>
    <dgm:cxn modelId="{9003CF28-3263-564A-A18D-ADD321259179}" type="presOf" srcId="{9B6BCA97-72DC-584F-9F5B-86D99F355C47}" destId="{0E57B250-331C-CA4A-805E-CD42A5FF6F99}" srcOrd="0" destOrd="0" presId="urn:microsoft.com/office/officeart/2008/layout/CircularPictureCallout"/>
    <dgm:cxn modelId="{C2D6942F-088F-6049-8305-A2D1CDC7CFF2}" srcId="{B45714AB-A93A-9C4D-8890-C0651354539A}" destId="{8DBF7ACF-A438-C84B-B328-95D33A1AE114}" srcOrd="2" destOrd="0" parTransId="{2E1FC950-3DD8-4C4D-8462-ACFC2E41FAE7}" sibTransId="{8D682EE6-0D65-394A-A526-2E93C64F672E}"/>
    <dgm:cxn modelId="{7A8C7E35-DA52-D245-A6A9-E9146CDF114F}" type="presOf" srcId="{B45714AB-A93A-9C4D-8890-C0651354539A}" destId="{6645DDB6-1616-FC4C-AB8B-0CB7031B414A}" srcOrd="0" destOrd="0" presId="urn:microsoft.com/office/officeart/2008/layout/CircularPictureCallout"/>
    <dgm:cxn modelId="{48D8B656-84FB-A148-ADCE-7ED294CC58F2}" type="presOf" srcId="{498E3856-ABAB-CD47-9DBD-08DCE83DBF3B}" destId="{298A9561-7592-AD4D-B7A7-0FCB2BA25F99}" srcOrd="0" destOrd="0" presId="urn:microsoft.com/office/officeart/2008/layout/CircularPictureCallout"/>
    <dgm:cxn modelId="{785F8471-B979-8C4A-A916-BBDBAAFFF8E2}" type="presOf" srcId="{A91A91AC-37DD-3C48-8745-7F6F83211874}" destId="{6C895174-2B0E-6346-BE86-72E92AD70992}" srcOrd="0" destOrd="0" presId="urn:microsoft.com/office/officeart/2008/layout/CircularPictureCallout"/>
    <dgm:cxn modelId="{CAED2C77-9761-7D4A-8851-1A0C43171483}" type="presOf" srcId="{5AD5C5B0-B3B1-9740-B615-68AE9139EB0E}" destId="{07011F15-19FE-7C48-8C6A-56506D43FE9C}" srcOrd="0" destOrd="0" presId="urn:microsoft.com/office/officeart/2008/layout/CircularPictureCallout"/>
    <dgm:cxn modelId="{BADD65A7-300D-AA4A-9440-D86BF3A7AEEB}" type="presOf" srcId="{8DBF7ACF-A438-C84B-B328-95D33A1AE114}" destId="{CB73D548-CC58-E446-A180-E03DD1453DB1}" srcOrd="0" destOrd="0" presId="urn:microsoft.com/office/officeart/2008/layout/CircularPictureCallout"/>
    <dgm:cxn modelId="{2D8B55AB-6304-F14C-BB98-E4182230E8AF}" srcId="{B45714AB-A93A-9C4D-8890-C0651354539A}" destId="{A91A91AC-37DD-3C48-8745-7F6F83211874}" srcOrd="1" destOrd="0" parTransId="{B227A9F4-C2C4-1948-808B-C360E546EE24}" sibTransId="{9B6BCA97-72DC-584F-9F5B-86D99F355C47}"/>
    <dgm:cxn modelId="{70D3D4AC-A171-1C47-A1AB-74948ECA9AC5}" type="presOf" srcId="{8D682EE6-0D65-394A-A526-2E93C64F672E}" destId="{09F61CC7-B0B7-1448-B533-10642CF702DC}" srcOrd="0" destOrd="0" presId="urn:microsoft.com/office/officeart/2008/layout/CircularPictureCallout"/>
    <dgm:cxn modelId="{92A20FDD-593A-5144-A820-BB8CC10AD684}" type="presOf" srcId="{DB515099-1765-D143-B146-4FD729045D1E}" destId="{C1E33608-96E0-9542-AAC2-E159BC383EAC}" srcOrd="0" destOrd="0" presId="urn:microsoft.com/office/officeart/2008/layout/CircularPictureCallout"/>
    <dgm:cxn modelId="{DA1017E0-5B39-D344-98AD-F61BE627AF16}" srcId="{B45714AB-A93A-9C4D-8890-C0651354539A}" destId="{DB515099-1765-D143-B146-4FD729045D1E}" srcOrd="0" destOrd="0" parTransId="{C807A329-E19C-F140-8940-DB131520424F}" sibTransId="{5AD5C5B0-B3B1-9740-B615-68AE9139EB0E}"/>
    <dgm:cxn modelId="{FECF12FA-2155-BC42-A883-747AA6BC3A36}" type="presOf" srcId="{39AB4F6D-52FC-6F48-BD06-1DDA923535B4}" destId="{457A7F7A-E20D-C543-9CC5-6ABB84755F0E}" srcOrd="0" destOrd="0" presId="urn:microsoft.com/office/officeart/2008/layout/CircularPictureCallout"/>
    <dgm:cxn modelId="{4485C33D-E098-534C-81EB-6B7B757EC31B}" type="presParOf" srcId="{6645DDB6-1616-FC4C-AB8B-0CB7031B414A}" destId="{F6FA95B8-71F5-444D-9129-22FFECAD71AC}" srcOrd="0" destOrd="0" presId="urn:microsoft.com/office/officeart/2008/layout/CircularPictureCallout"/>
    <dgm:cxn modelId="{B592EAFC-60EA-F74C-883C-92689345F3F7}" type="presParOf" srcId="{F6FA95B8-71F5-444D-9129-22FFECAD71AC}" destId="{8F37CBB8-C0EF-3747-86D7-BFDD31351E36}" srcOrd="0" destOrd="0" presId="urn:microsoft.com/office/officeart/2008/layout/CircularPictureCallout"/>
    <dgm:cxn modelId="{CAEDE394-6B3B-0D4A-AE8A-0443C9D5824B}" type="presParOf" srcId="{8F37CBB8-C0EF-3747-86D7-BFDD31351E36}" destId="{07011F15-19FE-7C48-8C6A-56506D43FE9C}" srcOrd="0" destOrd="0" presId="urn:microsoft.com/office/officeart/2008/layout/CircularPictureCallout"/>
    <dgm:cxn modelId="{E0022B3E-4BC5-184D-96B5-6DB4D3EA7169}" type="presParOf" srcId="{F6FA95B8-71F5-444D-9129-22FFECAD71AC}" destId="{C1E33608-96E0-9542-AAC2-E159BC383EAC}" srcOrd="1" destOrd="0" presId="urn:microsoft.com/office/officeart/2008/layout/CircularPictureCallout"/>
    <dgm:cxn modelId="{995DC06D-65E7-D341-BDB9-62E0269D920D}" type="presParOf" srcId="{F6FA95B8-71F5-444D-9129-22FFECAD71AC}" destId="{DE7665E9-B5C9-1C4D-ADA8-FB1D12A95202}" srcOrd="2" destOrd="0" presId="urn:microsoft.com/office/officeart/2008/layout/CircularPictureCallout"/>
    <dgm:cxn modelId="{60579934-9175-2949-99BB-E28734E3C7BA}" type="presParOf" srcId="{DE7665E9-B5C9-1C4D-ADA8-FB1D12A95202}" destId="{0E57B250-331C-CA4A-805E-CD42A5FF6F99}" srcOrd="0" destOrd="0" presId="urn:microsoft.com/office/officeart/2008/layout/CircularPictureCallout"/>
    <dgm:cxn modelId="{A739C834-08F6-4946-98EB-D0EC242F4963}" type="presParOf" srcId="{F6FA95B8-71F5-444D-9129-22FFECAD71AC}" destId="{25128887-E498-264E-894E-43D2B35D132B}" srcOrd="3" destOrd="0" presId="urn:microsoft.com/office/officeart/2008/layout/CircularPictureCallout"/>
    <dgm:cxn modelId="{C8AEFC13-3FA1-2744-86B2-13040B03F118}" type="presParOf" srcId="{F6FA95B8-71F5-444D-9129-22FFECAD71AC}" destId="{861C4296-CAE0-5E45-B00D-69247BDD3009}" srcOrd="4" destOrd="0" presId="urn:microsoft.com/office/officeart/2008/layout/CircularPictureCallout"/>
    <dgm:cxn modelId="{BB3D872B-0662-BD42-BF50-D9C4C84C4468}" type="presParOf" srcId="{861C4296-CAE0-5E45-B00D-69247BDD3009}" destId="{6C895174-2B0E-6346-BE86-72E92AD70992}" srcOrd="0" destOrd="0" presId="urn:microsoft.com/office/officeart/2008/layout/CircularPictureCallout"/>
    <dgm:cxn modelId="{81019E68-370C-5047-B7C0-8F5DB279E9C5}" type="presParOf" srcId="{F6FA95B8-71F5-444D-9129-22FFECAD71AC}" destId="{5EFE6ED1-E93D-DE4D-B5CC-B5F9FAC4B52F}" srcOrd="5" destOrd="0" presId="urn:microsoft.com/office/officeart/2008/layout/CircularPictureCallout"/>
    <dgm:cxn modelId="{277C1118-06F7-E84F-BC91-9D69851D2A9D}" type="presParOf" srcId="{5EFE6ED1-E93D-DE4D-B5CC-B5F9FAC4B52F}" destId="{09F61CC7-B0B7-1448-B533-10642CF702DC}" srcOrd="0" destOrd="0" presId="urn:microsoft.com/office/officeart/2008/layout/CircularPictureCallout"/>
    <dgm:cxn modelId="{F062DA08-3D77-3044-8850-695A2026CBCA}" type="presParOf" srcId="{F6FA95B8-71F5-444D-9129-22FFECAD71AC}" destId="{621309A1-F90C-2348-80F0-340DC4F84C2F}" srcOrd="6" destOrd="0" presId="urn:microsoft.com/office/officeart/2008/layout/CircularPictureCallout"/>
    <dgm:cxn modelId="{65A0F02A-326B-0441-809E-2AB2DB4A0357}" type="presParOf" srcId="{F6FA95B8-71F5-444D-9129-22FFECAD71AC}" destId="{D57B1633-F314-0F4E-9C69-265B15747754}" srcOrd="7" destOrd="0" presId="urn:microsoft.com/office/officeart/2008/layout/CircularPictureCallout"/>
    <dgm:cxn modelId="{C3612723-965F-3D43-B511-B587461D3A29}" type="presParOf" srcId="{D57B1633-F314-0F4E-9C69-265B15747754}" destId="{CB73D548-CC58-E446-A180-E03DD1453DB1}" srcOrd="0" destOrd="0" presId="urn:microsoft.com/office/officeart/2008/layout/CircularPictureCallout"/>
    <dgm:cxn modelId="{79CAD3A4-B540-E04D-BCE5-6C44F14BB7A3}" type="presParOf" srcId="{F6FA95B8-71F5-444D-9129-22FFECAD71AC}" destId="{8EA75A4E-A1E2-AF4F-B527-80C0DA2AEF7C}" srcOrd="8" destOrd="0" presId="urn:microsoft.com/office/officeart/2008/layout/CircularPictureCallout"/>
    <dgm:cxn modelId="{4EA1FCE5-E04E-254B-8D8F-8C4B74FC2D84}" type="presParOf" srcId="{8EA75A4E-A1E2-AF4F-B527-80C0DA2AEF7C}" destId="{298A9561-7592-AD4D-B7A7-0FCB2BA25F99}" srcOrd="0" destOrd="0" presId="urn:microsoft.com/office/officeart/2008/layout/CircularPictureCallout"/>
    <dgm:cxn modelId="{6F940323-9C8C-8044-B4AE-9841BD90E9C2}" type="presParOf" srcId="{F6FA95B8-71F5-444D-9129-22FFECAD71AC}" destId="{F6A5C22F-7D11-EC4C-86F6-00426E570805}" srcOrd="9" destOrd="0" presId="urn:microsoft.com/office/officeart/2008/layout/CircularPictureCallout"/>
    <dgm:cxn modelId="{EECEAB55-9E2A-A444-AB08-4B4395F9A726}" type="presParOf" srcId="{F6FA95B8-71F5-444D-9129-22FFECAD71AC}" destId="{3F8778A7-A975-054B-817D-23D3B175FCBE}" srcOrd="10" destOrd="0" presId="urn:microsoft.com/office/officeart/2008/layout/CircularPictureCallout"/>
    <dgm:cxn modelId="{7312CB8D-70FB-534C-A321-43816A7FDAF8}" type="presParOf" srcId="{3F8778A7-A975-054B-817D-23D3B175FCBE}" destId="{457A7F7A-E20D-C543-9CC5-6ABB84755F0E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42564-23C1-7942-9D2D-4B9B77975A67}">
      <dsp:nvSpPr>
        <dsp:cNvPr id="0" name=""/>
        <dsp:cNvSpPr/>
      </dsp:nvSpPr>
      <dsp:spPr>
        <a:xfrm>
          <a:off x="7887107" y="1555604"/>
          <a:ext cx="1352753" cy="469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75"/>
              </a:lnTo>
              <a:lnTo>
                <a:pt x="1352753" y="234775"/>
              </a:lnTo>
              <a:lnTo>
                <a:pt x="1352753" y="46955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79B920-A8D6-4C4B-AE39-9F070D69B6D2}">
      <dsp:nvSpPr>
        <dsp:cNvPr id="0" name=""/>
        <dsp:cNvSpPr/>
      </dsp:nvSpPr>
      <dsp:spPr>
        <a:xfrm>
          <a:off x="6534353" y="1555604"/>
          <a:ext cx="1352753" cy="469550"/>
        </a:xfrm>
        <a:custGeom>
          <a:avLst/>
          <a:gdLst/>
          <a:ahLst/>
          <a:cxnLst/>
          <a:rect l="0" t="0" r="0" b="0"/>
          <a:pathLst>
            <a:path>
              <a:moveTo>
                <a:pt x="1352753" y="0"/>
              </a:moveTo>
              <a:lnTo>
                <a:pt x="1352753" y="234775"/>
              </a:lnTo>
              <a:lnTo>
                <a:pt x="0" y="234775"/>
              </a:lnTo>
              <a:lnTo>
                <a:pt x="0" y="46955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AA405-CB77-D140-89CB-4C9C8C0BF6A0}">
      <dsp:nvSpPr>
        <dsp:cNvPr id="0" name=""/>
        <dsp:cNvSpPr/>
      </dsp:nvSpPr>
      <dsp:spPr>
        <a:xfrm>
          <a:off x="2476092" y="1555604"/>
          <a:ext cx="1352753" cy="469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75"/>
              </a:lnTo>
              <a:lnTo>
                <a:pt x="1352753" y="234775"/>
              </a:lnTo>
              <a:lnTo>
                <a:pt x="1352753" y="46955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DFA2A5-84C0-9946-AADF-A12BBACF035C}">
      <dsp:nvSpPr>
        <dsp:cNvPr id="0" name=""/>
        <dsp:cNvSpPr/>
      </dsp:nvSpPr>
      <dsp:spPr>
        <a:xfrm>
          <a:off x="1123338" y="1555604"/>
          <a:ext cx="1352753" cy="469550"/>
        </a:xfrm>
        <a:custGeom>
          <a:avLst/>
          <a:gdLst/>
          <a:ahLst/>
          <a:cxnLst/>
          <a:rect l="0" t="0" r="0" b="0"/>
          <a:pathLst>
            <a:path>
              <a:moveTo>
                <a:pt x="1352753" y="0"/>
              </a:moveTo>
              <a:lnTo>
                <a:pt x="1352753" y="234775"/>
              </a:lnTo>
              <a:lnTo>
                <a:pt x="0" y="234775"/>
              </a:lnTo>
              <a:lnTo>
                <a:pt x="0" y="46955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E512BF-5113-FC47-B248-F7D46A71A2F6}">
      <dsp:nvSpPr>
        <dsp:cNvPr id="0" name=""/>
        <dsp:cNvSpPr/>
      </dsp:nvSpPr>
      <dsp:spPr>
        <a:xfrm>
          <a:off x="1917103" y="437625"/>
          <a:ext cx="1117978" cy="1117978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4129-6F17-F24A-AFAD-5E2AFD87A67E}">
      <dsp:nvSpPr>
        <dsp:cNvPr id="0" name=""/>
        <dsp:cNvSpPr/>
      </dsp:nvSpPr>
      <dsp:spPr>
        <a:xfrm>
          <a:off x="1917103" y="437625"/>
          <a:ext cx="1117978" cy="1117978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B0707-F6A9-6A4B-8D97-B69B2901BE5C}">
      <dsp:nvSpPr>
        <dsp:cNvPr id="0" name=""/>
        <dsp:cNvSpPr/>
      </dsp:nvSpPr>
      <dsp:spPr>
        <a:xfrm>
          <a:off x="1358114" y="638861"/>
          <a:ext cx="2235956" cy="71550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Undirected (</a:t>
          </a:r>
          <a:r>
            <a:rPr lang="en-US" sz="2400" kern="1200" dirty="0" err="1"/>
            <a:t>nx.Graph</a:t>
          </a:r>
          <a:r>
            <a:rPr lang="en-US" sz="2400" kern="1200" dirty="0"/>
            <a:t>)</a:t>
          </a:r>
        </a:p>
      </dsp:txBody>
      <dsp:txXfrm>
        <a:off x="1358114" y="638861"/>
        <a:ext cx="2235956" cy="715506"/>
      </dsp:txXfrm>
    </dsp:sp>
    <dsp:sp modelId="{3359EE21-F3F7-FB4E-8A3B-8397838B9F85}">
      <dsp:nvSpPr>
        <dsp:cNvPr id="0" name=""/>
        <dsp:cNvSpPr/>
      </dsp:nvSpPr>
      <dsp:spPr>
        <a:xfrm>
          <a:off x="564349" y="2025154"/>
          <a:ext cx="1117978" cy="1117978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54818D-0997-C244-9086-307847EB9C73}">
      <dsp:nvSpPr>
        <dsp:cNvPr id="0" name=""/>
        <dsp:cNvSpPr/>
      </dsp:nvSpPr>
      <dsp:spPr>
        <a:xfrm>
          <a:off x="564349" y="2025154"/>
          <a:ext cx="1117978" cy="1117978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CC8D3-1D3D-5548-876A-242881ED0780}">
      <dsp:nvSpPr>
        <dsp:cNvPr id="0" name=""/>
        <dsp:cNvSpPr/>
      </dsp:nvSpPr>
      <dsp:spPr>
        <a:xfrm>
          <a:off x="5360" y="2226391"/>
          <a:ext cx="2235956" cy="71550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Binary</a:t>
          </a:r>
        </a:p>
      </dsp:txBody>
      <dsp:txXfrm>
        <a:off x="5360" y="2226391"/>
        <a:ext cx="2235956" cy="715506"/>
      </dsp:txXfrm>
    </dsp:sp>
    <dsp:sp modelId="{45EDFE69-F3FC-D045-A15F-316447732176}">
      <dsp:nvSpPr>
        <dsp:cNvPr id="0" name=""/>
        <dsp:cNvSpPr/>
      </dsp:nvSpPr>
      <dsp:spPr>
        <a:xfrm>
          <a:off x="3269857" y="2025154"/>
          <a:ext cx="1117978" cy="1117978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015E6-8264-E249-8CCA-7455711679C3}">
      <dsp:nvSpPr>
        <dsp:cNvPr id="0" name=""/>
        <dsp:cNvSpPr/>
      </dsp:nvSpPr>
      <dsp:spPr>
        <a:xfrm>
          <a:off x="3269857" y="2025154"/>
          <a:ext cx="1117978" cy="1117978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281DD-4E1C-4640-BFCE-B8375902FA96}">
      <dsp:nvSpPr>
        <dsp:cNvPr id="0" name=""/>
        <dsp:cNvSpPr/>
      </dsp:nvSpPr>
      <dsp:spPr>
        <a:xfrm>
          <a:off x="2710868" y="2226391"/>
          <a:ext cx="2235956" cy="71550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Weighted</a:t>
          </a:r>
        </a:p>
      </dsp:txBody>
      <dsp:txXfrm>
        <a:off x="2710868" y="2226391"/>
        <a:ext cx="2235956" cy="715506"/>
      </dsp:txXfrm>
    </dsp:sp>
    <dsp:sp modelId="{D83E8793-AB7E-F945-BEC4-321E61FB299B}">
      <dsp:nvSpPr>
        <dsp:cNvPr id="0" name=""/>
        <dsp:cNvSpPr/>
      </dsp:nvSpPr>
      <dsp:spPr>
        <a:xfrm>
          <a:off x="7328118" y="437625"/>
          <a:ext cx="1117978" cy="1117978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45FC86-9483-3842-8102-E25C556E1270}">
      <dsp:nvSpPr>
        <dsp:cNvPr id="0" name=""/>
        <dsp:cNvSpPr/>
      </dsp:nvSpPr>
      <dsp:spPr>
        <a:xfrm>
          <a:off x="7328118" y="437625"/>
          <a:ext cx="1117978" cy="1117978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34229-12E9-B240-B02C-F04BA8DE79CD}">
      <dsp:nvSpPr>
        <dsp:cNvPr id="0" name=""/>
        <dsp:cNvSpPr/>
      </dsp:nvSpPr>
      <dsp:spPr>
        <a:xfrm>
          <a:off x="6769129" y="638861"/>
          <a:ext cx="2235956" cy="71550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Directed (</a:t>
          </a:r>
          <a:r>
            <a:rPr lang="en-US" sz="2400" kern="1200" dirty="0" err="1"/>
            <a:t>nx.DiGraph</a:t>
          </a:r>
          <a:r>
            <a:rPr lang="en-US" sz="2400" kern="1200" dirty="0"/>
            <a:t>)</a:t>
          </a:r>
        </a:p>
      </dsp:txBody>
      <dsp:txXfrm>
        <a:off x="6769129" y="638861"/>
        <a:ext cx="2235956" cy="715506"/>
      </dsp:txXfrm>
    </dsp:sp>
    <dsp:sp modelId="{8C8EACE8-9A4B-5944-95A3-4B5989FEA55B}">
      <dsp:nvSpPr>
        <dsp:cNvPr id="0" name=""/>
        <dsp:cNvSpPr/>
      </dsp:nvSpPr>
      <dsp:spPr>
        <a:xfrm>
          <a:off x="5975364" y="2025154"/>
          <a:ext cx="1117978" cy="1117978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9D017-0E31-9349-BB1A-6D85163FEED7}">
      <dsp:nvSpPr>
        <dsp:cNvPr id="0" name=""/>
        <dsp:cNvSpPr/>
      </dsp:nvSpPr>
      <dsp:spPr>
        <a:xfrm>
          <a:off x="5975364" y="2025154"/>
          <a:ext cx="1117978" cy="1117978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C5760E-9478-4E43-BD13-EA26C843CCC1}">
      <dsp:nvSpPr>
        <dsp:cNvPr id="0" name=""/>
        <dsp:cNvSpPr/>
      </dsp:nvSpPr>
      <dsp:spPr>
        <a:xfrm>
          <a:off x="5416375" y="2226391"/>
          <a:ext cx="2235956" cy="71550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Binary</a:t>
          </a:r>
        </a:p>
      </dsp:txBody>
      <dsp:txXfrm>
        <a:off x="5416375" y="2226391"/>
        <a:ext cx="2235956" cy="715506"/>
      </dsp:txXfrm>
    </dsp:sp>
    <dsp:sp modelId="{D9709D61-529D-0B4B-B1E4-D5CFFB2F95E5}">
      <dsp:nvSpPr>
        <dsp:cNvPr id="0" name=""/>
        <dsp:cNvSpPr/>
      </dsp:nvSpPr>
      <dsp:spPr>
        <a:xfrm>
          <a:off x="8680871" y="2025154"/>
          <a:ext cx="1117978" cy="1117978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1DF43-3EE3-CD47-BDEC-50CDA990C028}">
      <dsp:nvSpPr>
        <dsp:cNvPr id="0" name=""/>
        <dsp:cNvSpPr/>
      </dsp:nvSpPr>
      <dsp:spPr>
        <a:xfrm>
          <a:off x="8680871" y="2025154"/>
          <a:ext cx="1117978" cy="1117978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F7495C-F385-1C40-A588-FCC76619F33B}">
      <dsp:nvSpPr>
        <dsp:cNvPr id="0" name=""/>
        <dsp:cNvSpPr/>
      </dsp:nvSpPr>
      <dsp:spPr>
        <a:xfrm>
          <a:off x="8121882" y="2226391"/>
          <a:ext cx="2235956" cy="71550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Weighted</a:t>
          </a:r>
        </a:p>
      </dsp:txBody>
      <dsp:txXfrm>
        <a:off x="8121882" y="2226391"/>
        <a:ext cx="2235956" cy="715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5C22F-7D11-EC4C-86F6-00426E570805}">
      <dsp:nvSpPr>
        <dsp:cNvPr id="0" name=""/>
        <dsp:cNvSpPr/>
      </dsp:nvSpPr>
      <dsp:spPr>
        <a:xfrm>
          <a:off x="1761066" y="3433233"/>
          <a:ext cx="3536222" cy="0"/>
        </a:xfrm>
        <a:prstGeom prst="line">
          <a:avLst/>
        </a:prstGeom>
        <a:noFill/>
        <a:ln w="762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309A1-F90C-2348-80F0-340DC4F84C2F}">
      <dsp:nvSpPr>
        <dsp:cNvPr id="0" name=""/>
        <dsp:cNvSpPr/>
      </dsp:nvSpPr>
      <dsp:spPr>
        <a:xfrm>
          <a:off x="1761066" y="2200486"/>
          <a:ext cx="3029034" cy="0"/>
        </a:xfrm>
        <a:prstGeom prst="line">
          <a:avLst/>
        </a:prstGeom>
        <a:noFill/>
        <a:ln w="762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28887-E498-264E-894E-43D2B35D132B}">
      <dsp:nvSpPr>
        <dsp:cNvPr id="0" name=""/>
        <dsp:cNvSpPr/>
      </dsp:nvSpPr>
      <dsp:spPr>
        <a:xfrm>
          <a:off x="1761066" y="967739"/>
          <a:ext cx="3536222" cy="0"/>
        </a:xfrm>
        <a:prstGeom prst="line">
          <a:avLst/>
        </a:prstGeom>
        <a:noFill/>
        <a:ln w="762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11F15-19FE-7C48-8C6A-56506D43FE9C}">
      <dsp:nvSpPr>
        <dsp:cNvPr id="0" name=""/>
        <dsp:cNvSpPr/>
      </dsp:nvSpPr>
      <dsp:spPr>
        <a:xfrm>
          <a:off x="0" y="439419"/>
          <a:ext cx="3522133" cy="352213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1E33608-96E0-9542-AAC2-E159BC383EAC}">
      <dsp:nvSpPr>
        <dsp:cNvPr id="0" name=""/>
        <dsp:cNvSpPr/>
      </dsp:nvSpPr>
      <dsp:spPr>
        <a:xfrm>
          <a:off x="751899" y="3238668"/>
          <a:ext cx="2254165" cy="1162304"/>
        </a:xfrm>
        <a:prstGeom prst="rect">
          <a:avLst/>
        </a:prstGeom>
        <a:solidFill>
          <a:srgbClr val="FFFFFF">
            <a:alpha val="25098"/>
          </a:srgb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 err="1"/>
            <a:t>PyNash</a:t>
          </a:r>
          <a:endParaRPr lang="en-US" sz="5800" kern="1200" dirty="0"/>
        </a:p>
      </dsp:txBody>
      <dsp:txXfrm>
        <a:off x="751899" y="3238668"/>
        <a:ext cx="2254165" cy="1162304"/>
      </dsp:txXfrm>
    </dsp:sp>
    <dsp:sp modelId="{0E57B250-331C-CA4A-805E-CD42A5FF6F99}">
      <dsp:nvSpPr>
        <dsp:cNvPr id="0" name=""/>
        <dsp:cNvSpPr/>
      </dsp:nvSpPr>
      <dsp:spPr>
        <a:xfrm>
          <a:off x="4768968" y="439419"/>
          <a:ext cx="1056640" cy="105664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C895174-2B0E-6346-BE86-72E92AD70992}">
      <dsp:nvSpPr>
        <dsp:cNvPr id="0" name=""/>
        <dsp:cNvSpPr/>
      </dsp:nvSpPr>
      <dsp:spPr>
        <a:xfrm>
          <a:off x="5825608" y="439419"/>
          <a:ext cx="1115833" cy="105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Chevy</a:t>
          </a:r>
        </a:p>
      </dsp:txBody>
      <dsp:txXfrm>
        <a:off x="5825608" y="439419"/>
        <a:ext cx="1115833" cy="1056640"/>
      </dsp:txXfrm>
    </dsp:sp>
    <dsp:sp modelId="{09F61CC7-B0B7-1448-B533-10642CF702DC}">
      <dsp:nvSpPr>
        <dsp:cNvPr id="0" name=""/>
        <dsp:cNvSpPr/>
      </dsp:nvSpPr>
      <dsp:spPr>
        <a:xfrm>
          <a:off x="4261781" y="1672166"/>
          <a:ext cx="1056640" cy="105664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B73D548-CC58-E446-A180-E03DD1453DB1}">
      <dsp:nvSpPr>
        <dsp:cNvPr id="0" name=""/>
        <dsp:cNvSpPr/>
      </dsp:nvSpPr>
      <dsp:spPr>
        <a:xfrm>
          <a:off x="5296930" y="1398697"/>
          <a:ext cx="1046293" cy="105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Steve</a:t>
          </a:r>
        </a:p>
      </dsp:txBody>
      <dsp:txXfrm>
        <a:off x="5296930" y="1398697"/>
        <a:ext cx="1046293" cy="1056640"/>
      </dsp:txXfrm>
    </dsp:sp>
    <dsp:sp modelId="{298A9561-7592-AD4D-B7A7-0FCB2BA25F99}">
      <dsp:nvSpPr>
        <dsp:cNvPr id="0" name=""/>
        <dsp:cNvSpPr/>
      </dsp:nvSpPr>
      <dsp:spPr>
        <a:xfrm>
          <a:off x="4768968" y="2904913"/>
          <a:ext cx="1056640" cy="105664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57A7F7A-E20D-C543-9CC5-6ABB84755F0E}">
      <dsp:nvSpPr>
        <dsp:cNvPr id="0" name=""/>
        <dsp:cNvSpPr/>
      </dsp:nvSpPr>
      <dsp:spPr>
        <a:xfrm>
          <a:off x="5813751" y="2566249"/>
          <a:ext cx="1218658" cy="105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Martin</a:t>
          </a:r>
        </a:p>
      </dsp:txBody>
      <dsp:txXfrm>
        <a:off x="5813751" y="2566249"/>
        <a:ext cx="1218658" cy="1056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2A18-028B-4E17-9F54-41CF928FBE8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E1A22-6D0D-4A5E-8BA2-08C8FEB3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10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Undirected, binary: LinkedIn Connection</a:t>
            </a:r>
          </a:p>
          <a:p>
            <a:r>
              <a:rPr lang="en-US" dirty="0"/>
              <a:t>Undirected, weighted: Compatibility Score (OK-Cupid) </a:t>
            </a:r>
          </a:p>
          <a:p>
            <a:r>
              <a:rPr lang="en-US" dirty="0"/>
              <a:t>Directed, binary: Org chart / management chart</a:t>
            </a:r>
          </a:p>
          <a:p>
            <a:r>
              <a:rPr lang="en-US" dirty="0"/>
              <a:t>Directed, weighted: Emails sent </a:t>
            </a:r>
          </a:p>
          <a:p>
            <a:r>
              <a:rPr lang="en-US" dirty="0"/>
              <a:t>Multi-graph: Number of interactions, across different platforms</a:t>
            </a:r>
          </a:p>
          <a:p>
            <a:endParaRPr lang="en-US" dirty="0"/>
          </a:p>
          <a:p>
            <a:r>
              <a:rPr lang="en-US" dirty="0"/>
              <a:t>If you can dream it, you can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7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attend a lot of events with people, but you may not be getting out of your “bubble” – you might go to a lot of tech events,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80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Shalini</a:t>
            </a:r>
            <a:endParaRPr lang="en-US" dirty="0"/>
          </a:p>
          <a:p>
            <a:r>
              <a:rPr lang="en-US" dirty="0"/>
              <a:t>DJ Pablo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29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Stephen Bailey, currently a grad student</a:t>
            </a:r>
          </a:p>
          <a:p>
            <a:r>
              <a:rPr lang="en-US" dirty="0"/>
              <a:t>- Relatively new to </a:t>
            </a:r>
            <a:r>
              <a:rPr lang="en-US" dirty="0" err="1"/>
              <a:t>PyNash</a:t>
            </a:r>
            <a:r>
              <a:rPr lang="en-US" dirty="0"/>
              <a:t> – don’t know much about software engineering </a:t>
            </a:r>
          </a:p>
          <a:p>
            <a:r>
              <a:rPr lang="en-US" dirty="0"/>
              <a:t>– pretty hacky most of the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 love Python because if you can dream it, someone’s done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thing I do know about is networks.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assume some familiarity with data analysis in Python, but none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9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6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2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6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3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knowing anything about this system, what is one thing you might say?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B seems to be the most “important” place – has the most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 and C are seem to be more central to the graph – A and D are both on the edges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- pure Python</a:t>
            </a:r>
          </a:p>
          <a:p>
            <a:r>
              <a:rPr lang="en-US" dirty="0"/>
              <a:t>		- open source</a:t>
            </a:r>
          </a:p>
          <a:p>
            <a:r>
              <a:rPr lang="en-US" dirty="0"/>
              <a:t>		- just released new version recently</a:t>
            </a:r>
          </a:p>
          <a:p>
            <a:r>
              <a:rPr lang="en-US" dirty="0"/>
              <a:t>		- Plays well with Pandas </a:t>
            </a:r>
          </a:p>
          <a:p>
            <a:r>
              <a:rPr lang="en-US" dirty="0"/>
              <a:t>		- Can generate other graph formats very well! Even if you just want to translate something so you can plot it, it can be a useful intermediary.</a:t>
            </a:r>
          </a:p>
          <a:p>
            <a:r>
              <a:rPr lang="en-US" dirty="0"/>
              <a:t>		-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E1A22-6D0D-4A5E-8BA2-08C8FEB356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64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41F8A0-81FF-43F1-AA07-F2E615037ED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31A36E-A15C-4882-BC3D-BFB8DABDB2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20470-8EF1-4CC3-8FD6-8006C105F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892099" cy="3566160"/>
          </a:xfrm>
        </p:spPr>
        <p:txBody>
          <a:bodyPr>
            <a:normAutofit fontScale="90000"/>
          </a:bodyPr>
          <a:lstStyle/>
          <a:p>
            <a:r>
              <a:rPr lang="en-US" dirty="0"/>
              <a:t>Principles of Network Analysis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2000597"/>
          </a:xfrm>
        </p:spPr>
        <p:txBody>
          <a:bodyPr>
            <a:normAutofit/>
          </a:bodyPr>
          <a:lstStyle/>
          <a:p>
            <a:r>
              <a:rPr lang="en-US" sz="4000" dirty="0"/>
              <a:t>Play along at:</a:t>
            </a:r>
            <a:br>
              <a:rPr lang="en-US" sz="4000" dirty="0"/>
            </a:br>
            <a:r>
              <a:rPr lang="en-US" sz="4000" i="1" dirty="0" err="1"/>
              <a:t>kaggle.com</a:t>
            </a:r>
            <a:r>
              <a:rPr lang="en-US" sz="4000" i="1" dirty="0"/>
              <a:t>/</a:t>
            </a:r>
            <a:r>
              <a:rPr lang="en-US" sz="4000" i="1" dirty="0" err="1"/>
              <a:t>stkbailey</a:t>
            </a:r>
            <a:r>
              <a:rPr lang="en-US" sz="4000" i="1" dirty="0"/>
              <a:t>/            	</a:t>
            </a:r>
            <a:r>
              <a:rPr lang="en-US" sz="4000" i="1" dirty="0" err="1"/>
              <a:t>nashville</a:t>
            </a:r>
            <a:r>
              <a:rPr lang="en-US" sz="4000" i="1" dirty="0"/>
              <a:t>-meetup/kernels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DCC19-A636-5B41-B7B7-43F2249D8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51" y="0"/>
            <a:ext cx="6588311" cy="428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7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6279-AF64-4A09-AF03-98498C9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8CD2-7A25-4D58-870E-BD6DD0102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06112" cy="4023360"/>
          </a:xfrm>
        </p:spPr>
        <p:txBody>
          <a:bodyPr>
            <a:normAutofit/>
          </a:bodyPr>
          <a:lstStyle/>
          <a:p>
            <a:r>
              <a:rPr lang="en-US" sz="3200" dirty="0"/>
              <a:t>Useful for understanding </a:t>
            </a:r>
            <a:r>
              <a:rPr lang="en-US" sz="3200" b="1" dirty="0"/>
              <a:t>relationships</a:t>
            </a:r>
            <a:r>
              <a:rPr lang="en-US" sz="3200" dirty="0"/>
              <a:t>. </a:t>
            </a:r>
          </a:p>
          <a:p>
            <a:r>
              <a:rPr lang="en-US" sz="3200" dirty="0"/>
              <a:t>Describe </a:t>
            </a:r>
            <a:r>
              <a:rPr lang="en-US" sz="3200" b="1" dirty="0"/>
              <a:t>topology</a:t>
            </a:r>
            <a:r>
              <a:rPr lang="en-US" sz="3200" dirty="0"/>
              <a:t> (arrangement) of networks.</a:t>
            </a:r>
          </a:p>
          <a:p>
            <a:r>
              <a:rPr lang="en-US" sz="3200" dirty="0"/>
              <a:t>Many derivative measurements.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endParaRPr lang="en-US" sz="3200" dirty="0"/>
          </a:p>
        </p:txBody>
      </p:sp>
      <p:pic>
        <p:nvPicPr>
          <p:cNvPr id="5" name="Picture 4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05F56468-8A75-4646-9741-370C7CA9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97280"/>
            <a:ext cx="6067214" cy="60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5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4F7E7D-E4F0-4F8B-B368-A9618420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8" y="159489"/>
            <a:ext cx="7295810" cy="600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103E8B-6F0F-4E78-B8CB-2710454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892" y="616013"/>
            <a:ext cx="9499459" cy="5094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ired.com/images_blogs/wiredscience/2013/10/richclub_network2_span.jpg">
            <a:extLst>
              <a:ext uri="{FF2B5EF4-FFF2-40B4-BE49-F238E27FC236}">
                <a16:creationId xmlns:a16="http://schemas.microsoft.com/office/drawing/2014/main" id="{4B32609A-6E34-40F5-A767-EAF101A8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3" y="483221"/>
            <a:ext cx="7929527" cy="5953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Principles of Network Analysis with </a:t>
            </a:r>
            <a:r>
              <a:rPr lang="en-US" sz="4000" dirty="0" err="1"/>
              <a:t>NetworkX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Measure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Plot a network</a:t>
            </a:r>
          </a:p>
          <a:p>
            <a:pPr marL="749808" lvl="1" indent="-457200">
              <a:buFont typeface="Calibri" panose="020F0502020204030204" pitchFamily="34" charset="0"/>
              <a:buAutoNum type="arabicPeriod"/>
            </a:pPr>
            <a:endParaRPr lang="en-US" sz="3000" dirty="0"/>
          </a:p>
        </p:txBody>
      </p:sp>
      <p:pic>
        <p:nvPicPr>
          <p:cNvPr id="1026" name="Picture 2" descr="https://margaritamayoralvilla.files.wordpress.com/2013/04/screenshot_084241.png">
            <a:extLst>
              <a:ext uri="{FF2B5EF4-FFF2-40B4-BE49-F238E27FC236}">
                <a16:creationId xmlns:a16="http://schemas.microsoft.com/office/drawing/2014/main" id="{4FF2B94A-6E17-424D-9DFF-C815EDD5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89974" l="9961" r="89844">
                        <a14:foregroundMark x1="49902" y1="31120" x2="27930" y2="24349"/>
                        <a14:foregroundMark x1="27930" y1="24349" x2="20996" y2="17188"/>
                        <a14:foregroundMark x1="20996" y1="17188" x2="27930" y2="13151"/>
                        <a14:foregroundMark x1="27930" y1="13151" x2="30469" y2="21875"/>
                        <a14:foregroundMark x1="31543" y1="23828" x2="25488" y2="50391"/>
                        <a14:foregroundMark x1="25488" y1="50391" x2="26270" y2="59635"/>
                        <a14:foregroundMark x1="26270" y1="59635" x2="32617" y2="77214"/>
                        <a14:foregroundMark x1="32617" y1="77214" x2="39063" y2="73698"/>
                        <a14:foregroundMark x1="39063" y1="73698" x2="51563" y2="62760"/>
                        <a14:foregroundMark x1="51563" y1="62760" x2="60156" y2="61719"/>
                        <a14:foregroundMark x1="60156" y1="61719" x2="87109" y2="70964"/>
                        <a14:foregroundMark x1="87109" y1="70964" x2="95410" y2="61458"/>
                        <a14:foregroundMark x1="95410" y1="61458" x2="94629" y2="51823"/>
                        <a14:foregroundMark x1="94629" y1="51823" x2="64453" y2="11198"/>
                        <a14:foregroundMark x1="64453" y1="11198" x2="54102" y2="6250"/>
                        <a14:foregroundMark x1="54102" y1="6250" x2="33984" y2="8724"/>
                        <a14:foregroundMark x1="33984" y1="8724" x2="26953" y2="14974"/>
                        <a14:foregroundMark x1="26953" y1="14974" x2="23047" y2="26042"/>
                        <a14:foregroundMark x1="23047" y1="26042" x2="26855" y2="33333"/>
                        <a14:foregroundMark x1="29688" y1="78385" x2="23340" y2="74349"/>
                        <a14:foregroundMark x1="23340" y1="74349" x2="22949" y2="73828"/>
                        <a14:foregroundMark x1="22754" y1="73177" x2="29883" y2="80339"/>
                        <a14:foregroundMark x1="29883" y1="80339" x2="34961" y2="82552"/>
                        <a14:foregroundMark x1="55371" y1="59375" x2="56836" y2="70313"/>
                        <a14:foregroundMark x1="77441" y1="69141" x2="76953" y2="81510"/>
                        <a14:foregroundMark x1="76953" y1="81510" x2="77441" y2="83333"/>
                        <a14:foregroundMark x1="69434" y1="66667" x2="79004" y2="82552"/>
                        <a14:foregroundMark x1="78418" y1="80078" x2="75977" y2="84896"/>
                        <a14:foregroundMark x1="75586" y1="80859" x2="75391" y2="79297"/>
                        <a14:foregroundMark x1="88867" y1="47656" x2="83105" y2="28646"/>
                        <a14:foregroundMark x1="83105" y1="28646" x2="79004" y2="29948"/>
                        <a14:foregroundMark x1="24609" y1="27865" x2="19531" y2="20182"/>
                        <a14:foregroundMark x1="19531" y1="20182" x2="20410" y2="10677"/>
                        <a14:foregroundMark x1="20410" y1="10677" x2="27832" y2="11328"/>
                        <a14:foregroundMark x1="27832" y1="11328" x2="28418" y2="11849"/>
                        <a14:foregroundMark x1="27441" y1="12630" x2="20996" y2="8594"/>
                        <a14:foregroundMark x1="20996" y1="8594" x2="16602" y2="17839"/>
                        <a14:foregroundMark x1="36426" y1="30599" x2="56445" y2="44922"/>
                        <a14:foregroundMark x1="56445" y1="41667" x2="49316" y2="28125"/>
                        <a14:foregroundMark x1="24023" y1="52083" x2="24805" y2="42839"/>
                        <a14:foregroundMark x1="24805" y1="42839" x2="26465" y2="42318"/>
                        <a14:foregroundMark x1="22949" y1="47396" x2="26855" y2="58724"/>
                        <a14:foregroundMark x1="26855" y1="58724" x2="27832" y2="59375"/>
                        <a14:foregroundMark x1="24414" y1="74089" x2="28418" y2="85286"/>
                        <a14:foregroundMark x1="28418" y1="85286" x2="29492" y2="86849"/>
                        <a14:foregroundMark x1="24414" y1="81901" x2="19922" y2="74740"/>
                        <a14:foregroundMark x1="19922" y1="74740" x2="19922" y2="74349"/>
                        <a14:foregroundMark x1="20313" y1="60417" x2="21094" y2="53646"/>
                        <a14:foregroundMark x1="21582" y1="54427" x2="21973" y2="45182"/>
                        <a14:foregroundMark x1="21973" y1="45182" x2="21973" y2="45182"/>
                        <a14:backgroundMark x1="3613" y1="17448" x2="16016" y2="97656"/>
                        <a14:backgroundMark x1="16016" y1="97656" x2="16016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5616">
            <a:off x="-1123182" y="638521"/>
            <a:ext cx="7803538" cy="58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67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A1B7-E285-4269-8461-82CDDCD1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B78C-9CC2-40CC-8ECA-9CAF4D143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74146-DDEF-424A-8DC3-3B680350BB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070BA-CE08-441D-B028-AA5D49AB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0" y="286603"/>
            <a:ext cx="4184073" cy="5782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800AD-CEB6-4FDD-9ADE-A0F11BA38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835" b="78057"/>
          <a:stretch/>
        </p:blipFill>
        <p:spPr>
          <a:xfrm>
            <a:off x="4234729" y="581891"/>
            <a:ext cx="7707891" cy="968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2E870E-1FEA-4C6D-8C02-D7547AB5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27" r="32835" b="1"/>
          <a:stretch/>
        </p:blipFill>
        <p:spPr>
          <a:xfrm>
            <a:off x="3699023" y="1646069"/>
            <a:ext cx="7707891" cy="2633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E46AE-0815-4DC2-A0B5-C8BD5297A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609" y1="24364" x2="26298" y2="32364"/>
                        <a14:foregroundMark x1="28028" y1="17091" x2="37370" y2="32727"/>
                        <a14:foregroundMark x1="37370" y1="32727" x2="36332" y2="34545"/>
                        <a14:foregroundMark x1="34256" y1="18545" x2="19723" y2="54182"/>
                        <a14:foregroundMark x1="19723" y1="54182" x2="20069" y2="73818"/>
                        <a14:foregroundMark x1="20069" y1="73818" x2="37024" y2="82545"/>
                        <a14:foregroundMark x1="37024" y1="82545" x2="81661" y2="69818"/>
                        <a14:foregroundMark x1="81661" y1="69818" x2="52595" y2="62909"/>
                        <a14:foregroundMark x1="52595" y1="62909" x2="55709" y2="85091"/>
                        <a14:foregroundMark x1="55709" y1="85091" x2="81661" y2="84364"/>
                        <a14:foregroundMark x1="81661" y1="84364" x2="72318" y2="64364"/>
                        <a14:foregroundMark x1="72318" y1="64364" x2="53287" y2="61818"/>
                        <a14:foregroundMark x1="77855" y1="76364" x2="63668" y2="84727"/>
                        <a14:foregroundMark x1="81315" y1="84000" x2="79585" y2="64364"/>
                        <a14:foregroundMark x1="79585" y1="64364" x2="82699" y2="64364"/>
                        <a14:foregroundMark x1="80969" y1="72727" x2="83737" y2="68364"/>
                        <a14:foregroundMark x1="72664" y1="83636" x2="71972" y2="84000"/>
                        <a14:foregroundMark x1="66782" y1="75636" x2="66782" y2="75636"/>
                        <a14:foregroundMark x1="69550" y1="79636" x2="70934" y2="73455"/>
                        <a14:foregroundMark x1="24221" y1="46909" x2="20415" y2="62182"/>
                        <a14:foregroundMark x1="33910" y1="32727" x2="35640" y2="14545"/>
                        <a14:foregroundMark x1="35640" y1="14545" x2="30796" y2="13091"/>
                        <a14:foregroundMark x1="34948" y1="14909" x2="40830" y2="34182"/>
                        <a14:foregroundMark x1="13149" y1="26909" x2="23875" y2="15636"/>
                        <a14:foregroundMark x1="23875" y1="15636" x2="21453" y2="28000"/>
                        <a14:foregroundMark x1="21453" y1="28364" x2="26644" y2="10182"/>
                        <a14:foregroundMark x1="20761" y1="21455" x2="17993" y2="40727"/>
                        <a14:foregroundMark x1="17993" y1="40727" x2="44983" y2="35273"/>
                        <a14:foregroundMark x1="82353" y1="66545" x2="65052" y2="58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64409">
            <a:off x="5918717" y="2576741"/>
            <a:ext cx="4339914" cy="41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8348-9758-4EE5-A9AF-1FDD49CF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graph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4B70DF-BB31-4839-9D68-086348B3E682}"/>
              </a:ext>
            </a:extLst>
          </p:cNvPr>
          <p:cNvSpPr txBox="1">
            <a:spLocks/>
          </p:cNvSpPr>
          <p:nvPr/>
        </p:nvSpPr>
        <p:spPr>
          <a:xfrm>
            <a:off x="1097279" y="2328333"/>
            <a:ext cx="6307567" cy="1992655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onsolas" panose="020B0609020204030204" pitchFamily="49" charset="0"/>
              </a:rPr>
              <a:t>import </a:t>
            </a:r>
            <a:r>
              <a:rPr lang="en-US" sz="2800" dirty="0" err="1">
                <a:latin typeface="Consolas" panose="020B0609020204030204" pitchFamily="49" charset="0"/>
              </a:rPr>
              <a:t>networkx</a:t>
            </a:r>
            <a:r>
              <a:rPr lang="en-US" sz="2800" dirty="0">
                <a:latin typeface="Consolas" panose="020B0609020204030204" pitchFamily="49" charset="0"/>
              </a:rPr>
              <a:t> as </a:t>
            </a:r>
            <a:r>
              <a:rPr lang="en-US" sz="2800" dirty="0" err="1">
                <a:latin typeface="Consolas" panose="020B0609020204030204" pitchFamily="49" charset="0"/>
              </a:rPr>
              <a:t>nx</a:t>
            </a:r>
            <a:endParaRPr lang="en-US" sz="28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onsolas" panose="020B0609020204030204" pitchFamily="49" charset="0"/>
              </a:rPr>
              <a:t>g = </a:t>
            </a:r>
            <a:r>
              <a:rPr lang="en-US" sz="2800" dirty="0" err="1">
                <a:latin typeface="Consolas" panose="020B0609020204030204" pitchFamily="49" charset="0"/>
              </a:rPr>
              <a:t>nx.Graph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onsolas" panose="020B0609020204030204" pitchFamily="49" charset="0"/>
              </a:rPr>
              <a:t>g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DC8653C3-86E8-4750-9F54-0E6C61A6B8DE}"/>
              </a:ext>
            </a:extLst>
          </p:cNvPr>
          <p:cNvSpPr txBox="1">
            <a:spLocks/>
          </p:cNvSpPr>
          <p:nvPr/>
        </p:nvSpPr>
        <p:spPr>
          <a:xfrm>
            <a:off x="1097279" y="4462480"/>
            <a:ext cx="6307567" cy="89896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i="1" dirty="0">
                <a:latin typeface="Consolas" panose="020B0609020204030204" pitchFamily="49" charset="0"/>
              </a:rPr>
              <a:t>&lt;</a:t>
            </a:r>
            <a:r>
              <a:rPr lang="en-US" sz="2800" i="1" dirty="0" err="1">
                <a:latin typeface="Consolas" panose="020B0609020204030204" pitchFamily="49" charset="0"/>
              </a:rPr>
              <a:t>networkx.classes.graph.Graph</a:t>
            </a:r>
            <a:r>
              <a:rPr lang="en-US" sz="2800" i="1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9137F-390E-8142-ACE8-948B4784B9FB}"/>
              </a:ext>
            </a:extLst>
          </p:cNvPr>
          <p:cNvSpPr txBox="1"/>
          <p:nvPr/>
        </p:nvSpPr>
        <p:spPr>
          <a:xfrm>
            <a:off x="7924800" y="2328333"/>
            <a:ext cx="31364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Other graph classes:</a:t>
            </a:r>
          </a:p>
          <a:p>
            <a:pPr marL="285750" indent="-285750">
              <a:buFontTx/>
              <a:buChar char="-"/>
            </a:pPr>
            <a:r>
              <a:rPr lang="en-US" sz="2800" dirty="0" err="1"/>
              <a:t>DiGraph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MultiGraph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MultiDiGraph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717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F5140F-DDEE-47D5-843B-AE6C27B91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1200967"/>
              </p:ext>
            </p:extLst>
          </p:nvPr>
        </p:nvGraphicFramePr>
        <p:xfrm>
          <a:off x="810410" y="-174171"/>
          <a:ext cx="10363200" cy="358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icture containing pool ball, pool table&#10;&#10;Description generated with very high confidence">
            <a:extLst>
              <a:ext uri="{FF2B5EF4-FFF2-40B4-BE49-F238E27FC236}">
                <a16:creationId xmlns:a16="http://schemas.microsoft.com/office/drawing/2014/main" id="{D1D43116-24C3-A743-97E4-16B4A57AF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639" y="2868069"/>
            <a:ext cx="5033686" cy="4294731"/>
          </a:xfrm>
          <a:prstGeom prst="rect">
            <a:avLst/>
          </a:prstGeom>
        </p:spPr>
      </p:pic>
      <p:pic>
        <p:nvPicPr>
          <p:cNvPr id="5" name="Picture 4" descr="A picture containing pool ball, pool table, sport&#10;&#10;Description generated with very high confidence">
            <a:extLst>
              <a:ext uri="{FF2B5EF4-FFF2-40B4-BE49-F238E27FC236}">
                <a16:creationId xmlns:a16="http://schemas.microsoft.com/office/drawing/2014/main" id="{D12246CC-1C57-F64B-8B1C-F9E9FEEE6D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03" y="2850780"/>
            <a:ext cx="5109668" cy="4359557"/>
          </a:xfrm>
          <a:prstGeom prst="rect">
            <a:avLst/>
          </a:prstGeom>
        </p:spPr>
      </p:pic>
      <p:pic>
        <p:nvPicPr>
          <p:cNvPr id="6" name="Picture 5" descr="A picture containing pool ball, pool table&#10;&#10;Description generated with very high confidence">
            <a:extLst>
              <a:ext uri="{FF2B5EF4-FFF2-40B4-BE49-F238E27FC236}">
                <a16:creationId xmlns:a16="http://schemas.microsoft.com/office/drawing/2014/main" id="{4C6C50B6-A80A-894F-AB6D-318CF12917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4" y="2885358"/>
            <a:ext cx="5033686" cy="4294731"/>
          </a:xfrm>
          <a:prstGeom prst="rect">
            <a:avLst/>
          </a:prstGeom>
        </p:spPr>
      </p:pic>
      <p:pic>
        <p:nvPicPr>
          <p:cNvPr id="7" name="Picture 6" descr="A picture containing pool ball, pool table, sport&#10;&#10;Description generated with very high confidence">
            <a:extLst>
              <a:ext uri="{FF2B5EF4-FFF2-40B4-BE49-F238E27FC236}">
                <a16:creationId xmlns:a16="http://schemas.microsoft.com/office/drawing/2014/main" id="{037E2C39-0F24-074C-A423-E554DAFE4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56" y="2868069"/>
            <a:ext cx="5109668" cy="43595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F21E9A-4615-0746-8626-81ED562AE964}"/>
              </a:ext>
            </a:extLst>
          </p:cNvPr>
          <p:cNvCxnSpPr/>
          <p:nvPr/>
        </p:nvCxnSpPr>
        <p:spPr>
          <a:xfrm>
            <a:off x="6580094" y="4231340"/>
            <a:ext cx="0" cy="10757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76D98C-CA3C-0C43-B3ED-B3F41D4C2F74}"/>
              </a:ext>
            </a:extLst>
          </p:cNvPr>
          <p:cNvCxnSpPr/>
          <p:nvPr/>
        </p:nvCxnSpPr>
        <p:spPr>
          <a:xfrm>
            <a:off x="8328212" y="4231340"/>
            <a:ext cx="0" cy="10757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F989E3-5D18-7A40-A385-3F8AEA50C114}"/>
              </a:ext>
            </a:extLst>
          </p:cNvPr>
          <p:cNvCxnSpPr>
            <a:cxnSpLocks/>
          </p:cNvCxnSpPr>
          <p:nvPr/>
        </p:nvCxnSpPr>
        <p:spPr>
          <a:xfrm>
            <a:off x="6910671" y="5620871"/>
            <a:ext cx="11127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06753A-986C-0140-9EDF-D76077CEEC88}"/>
              </a:ext>
            </a:extLst>
          </p:cNvPr>
          <p:cNvCxnSpPr>
            <a:cxnSpLocks/>
          </p:cNvCxnSpPr>
          <p:nvPr/>
        </p:nvCxnSpPr>
        <p:spPr>
          <a:xfrm>
            <a:off x="6910671" y="3962400"/>
            <a:ext cx="11127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93359F-0B9F-5844-A41D-812B6928866B}"/>
              </a:ext>
            </a:extLst>
          </p:cNvPr>
          <p:cNvCxnSpPr>
            <a:cxnSpLocks/>
          </p:cNvCxnSpPr>
          <p:nvPr/>
        </p:nvCxnSpPr>
        <p:spPr>
          <a:xfrm flipV="1">
            <a:off x="6793786" y="4152581"/>
            <a:ext cx="1320735" cy="12262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9D52DD-98DB-2945-BC30-51B51558F81F}"/>
              </a:ext>
            </a:extLst>
          </p:cNvPr>
          <p:cNvCxnSpPr>
            <a:cxnSpLocks/>
          </p:cNvCxnSpPr>
          <p:nvPr/>
        </p:nvCxnSpPr>
        <p:spPr>
          <a:xfrm>
            <a:off x="9387508" y="4231340"/>
            <a:ext cx="0" cy="1147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F29D33-4444-7342-8509-8B8CCECCF852}"/>
              </a:ext>
            </a:extLst>
          </p:cNvPr>
          <p:cNvCxnSpPr>
            <a:cxnSpLocks/>
          </p:cNvCxnSpPr>
          <p:nvPr/>
        </p:nvCxnSpPr>
        <p:spPr>
          <a:xfrm>
            <a:off x="11135626" y="4231340"/>
            <a:ext cx="0" cy="114748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B9AAF0-C0F3-F648-8024-536182F6D1C0}"/>
              </a:ext>
            </a:extLst>
          </p:cNvPr>
          <p:cNvCxnSpPr>
            <a:cxnSpLocks/>
          </p:cNvCxnSpPr>
          <p:nvPr/>
        </p:nvCxnSpPr>
        <p:spPr>
          <a:xfrm>
            <a:off x="9718085" y="5620871"/>
            <a:ext cx="1203850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618A64-7DD6-974C-9021-A93BC68A5C77}"/>
              </a:ext>
            </a:extLst>
          </p:cNvPr>
          <p:cNvCxnSpPr>
            <a:cxnSpLocks/>
          </p:cNvCxnSpPr>
          <p:nvPr/>
        </p:nvCxnSpPr>
        <p:spPr>
          <a:xfrm>
            <a:off x="9718085" y="3962400"/>
            <a:ext cx="11127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DAD29F-8E30-C843-9C68-3C053591D41D}"/>
              </a:ext>
            </a:extLst>
          </p:cNvPr>
          <p:cNvCxnSpPr>
            <a:cxnSpLocks/>
          </p:cNvCxnSpPr>
          <p:nvPr/>
        </p:nvCxnSpPr>
        <p:spPr>
          <a:xfrm flipV="1">
            <a:off x="9601200" y="4176350"/>
            <a:ext cx="1320735" cy="1202472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7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8348-9758-4EE5-A9AF-1FDD49CF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nodes manually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4B70DF-BB31-4839-9D68-086348B3E682}"/>
              </a:ext>
            </a:extLst>
          </p:cNvPr>
          <p:cNvSpPr txBox="1">
            <a:spLocks/>
          </p:cNvSpPr>
          <p:nvPr/>
        </p:nvSpPr>
        <p:spPr>
          <a:xfrm>
            <a:off x="1097280" y="2328333"/>
            <a:ext cx="4998720" cy="3564467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('A')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('B')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('C')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g.add_node</a:t>
            </a:r>
            <a:r>
              <a:rPr lang="en-US" sz="2800" dirty="0">
                <a:latin typeface="Consolas" panose="020B0609020204030204" pitchFamily="49" charset="0"/>
              </a:rPr>
              <a:t>('D')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g.nodes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6F875637-378C-48DB-9502-99371F49D628}"/>
              </a:ext>
            </a:extLst>
          </p:cNvPr>
          <p:cNvSpPr txBox="1">
            <a:spLocks/>
          </p:cNvSpPr>
          <p:nvPr/>
        </p:nvSpPr>
        <p:spPr>
          <a:xfrm>
            <a:off x="6156960" y="2328333"/>
            <a:ext cx="4998720" cy="35644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indent="-2301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latin typeface="Consolas" panose="020B0609020204030204" pitchFamily="49" charset="0"/>
              </a:rPr>
              <a:t>['A', 'B', 'C', 'D']</a:t>
            </a:r>
          </a:p>
        </p:txBody>
      </p:sp>
      <p:pic>
        <p:nvPicPr>
          <p:cNvPr id="9" name="Picture 8" descr="A picture containing pool ball, pool table&#10;&#10;Description generated with very high confidence">
            <a:extLst>
              <a:ext uri="{FF2B5EF4-FFF2-40B4-BE49-F238E27FC236}">
                <a16:creationId xmlns:a16="http://schemas.microsoft.com/office/drawing/2014/main" id="{A2B7C63F-AE26-4895-8F20-3E276DDAB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55" y="3200400"/>
            <a:ext cx="428693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1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2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2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21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8348-9758-4EE5-A9AF-1FDD49CF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edges manually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4B70DF-BB31-4839-9D68-086348B3E682}"/>
              </a:ext>
            </a:extLst>
          </p:cNvPr>
          <p:cNvSpPr txBox="1">
            <a:spLocks/>
          </p:cNvSpPr>
          <p:nvPr/>
        </p:nvSpPr>
        <p:spPr>
          <a:xfrm>
            <a:off x="1097280" y="2328333"/>
            <a:ext cx="4998720" cy="3564467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(u='A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, v='B')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('A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, 'D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B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C’)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B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g.add_edge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C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D')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Consolas" panose="020B0609020204030204" pitchFamily="49" charset="0"/>
              </a:rPr>
              <a:t>g.edges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4127AD6-ED97-4F1F-B062-F109F547E90E}"/>
              </a:ext>
            </a:extLst>
          </p:cNvPr>
          <p:cNvSpPr txBox="1">
            <a:spLocks/>
          </p:cNvSpPr>
          <p:nvPr/>
        </p:nvSpPr>
        <p:spPr>
          <a:xfrm>
            <a:off x="6156960" y="2328333"/>
            <a:ext cx="4998720" cy="35644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indent="-2301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latin typeface="Consolas" panose="020B0609020204030204" pitchFamily="49" charset="0"/>
              </a:rPr>
              <a:t>[('A', 'B'), ('A', 'D'), (</a:t>
            </a:r>
            <a:r>
              <a:rPr lang="en-US" sz="2800" i="1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B</a:t>
            </a:r>
            <a:r>
              <a:rPr lang="en-US" sz="2800" i="1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, </a:t>
            </a:r>
            <a:r>
              <a:rPr lang="en-US" sz="2800" i="1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C</a:t>
            </a:r>
            <a:r>
              <a:rPr lang="en-US" sz="2800" i="1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), ('B', 'D'), (</a:t>
            </a:r>
            <a:r>
              <a:rPr lang="en-US" sz="2800" i="1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C</a:t>
            </a:r>
            <a:r>
              <a:rPr lang="en-US" sz="2800" i="1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, </a:t>
            </a:r>
            <a:r>
              <a:rPr lang="en-US" sz="2800" i="1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D')]</a:t>
            </a:r>
          </a:p>
        </p:txBody>
      </p:sp>
      <p:pic>
        <p:nvPicPr>
          <p:cNvPr id="10" name="Picture 9" descr="A picture containing pool ball, pool table&#10;&#10;Description generated with very high confidence">
            <a:extLst>
              <a:ext uri="{FF2B5EF4-FFF2-40B4-BE49-F238E27FC236}">
                <a16:creationId xmlns:a16="http://schemas.microsoft.com/office/drawing/2014/main" id="{3099A9C9-E3B0-452B-82D0-A1A3715BE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55" y="3200400"/>
            <a:ext cx="428693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1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21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D83A8DFB-E01B-4EE2-9A8A-F239C74205B4}"/>
              </a:ext>
            </a:extLst>
          </p:cNvPr>
          <p:cNvSpPr txBox="1">
            <a:spLocks/>
          </p:cNvSpPr>
          <p:nvPr/>
        </p:nvSpPr>
        <p:spPr>
          <a:xfrm>
            <a:off x="6156960" y="2161489"/>
            <a:ext cx="5887896" cy="35644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indent="-2301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latin typeface="Consolas" panose="020B0609020204030204" pitchFamily="49" charset="0"/>
              </a:rPr>
              <a:t>[('A', 'B', {'weight': 1}), ('A', 'D', {'weight': 2}), (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B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, {'weight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i="1" dirty="0">
                <a:latin typeface="Consolas" panose="020B0609020204030204" pitchFamily="49" charset="0"/>
              </a:rPr>
              <a:t>: 3})…]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D8348-9758-4EE5-A9AF-1FDD49CF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attributes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4B70DF-BB31-4839-9D68-086348B3E682}"/>
              </a:ext>
            </a:extLst>
          </p:cNvPr>
          <p:cNvSpPr txBox="1">
            <a:spLocks/>
          </p:cNvSpPr>
          <p:nvPr/>
        </p:nvSpPr>
        <p:spPr>
          <a:xfrm>
            <a:off x="1097280" y="2110191"/>
            <a:ext cx="5059680" cy="4000749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57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Consolas" panose="020B0609020204030204" pitchFamily="49" charset="0"/>
              </a:rPr>
              <a:t>edge_weights</a:t>
            </a:r>
            <a:r>
              <a:rPr lang="en-US" sz="2800" dirty="0">
                <a:latin typeface="Consolas" panose="020B0609020204030204" pitchFamily="49" charset="0"/>
              </a:rPr>
              <a:t> = { 	    	(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A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 '</a:t>
            </a:r>
            <a:r>
              <a:rPr lang="en-US" sz="2800" dirty="0">
                <a:latin typeface="Consolas" panose="020B0609020204030204" pitchFamily="49" charset="0"/>
              </a:rPr>
              <a:t>B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): 1,</a:t>
            </a:r>
            <a:endParaRPr lang="en-US" dirty="0"/>
          </a:p>
          <a:p>
            <a:pPr marL="11557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onsolas" panose="020B0609020204030204" pitchFamily="49" charset="0"/>
              </a:rPr>
              <a:t>	(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A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 '</a:t>
            </a:r>
            <a:r>
              <a:rPr lang="en-US" sz="2800" dirty="0">
                <a:latin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): 2, …}</a:t>
            </a:r>
          </a:p>
          <a:p>
            <a:pPr marL="11557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Consolas" panose="020B0609020204030204" pitchFamily="49" charset="0"/>
              </a:rPr>
              <a:t>nx.set_edge_attributes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</a:p>
          <a:p>
            <a:pPr marL="11557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onsolas" panose="020B0609020204030204" pitchFamily="49" charset="0"/>
              </a:rPr>
              <a:t>	G=g,</a:t>
            </a:r>
          </a:p>
          <a:p>
            <a:pPr marL="11557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onsolas" panose="020B0609020204030204" pitchFamily="49" charset="0"/>
              </a:rPr>
              <a:t>	values=</a:t>
            </a:r>
            <a:r>
              <a:rPr lang="en-US" sz="2800" dirty="0" err="1">
                <a:latin typeface="Consolas" panose="020B0609020204030204" pitchFamily="49" charset="0"/>
              </a:rPr>
              <a:t>edge_weights</a:t>
            </a:r>
            <a:r>
              <a:rPr lang="en-US" sz="2800" dirty="0">
                <a:latin typeface="Consolas" panose="020B0609020204030204" pitchFamily="49" charset="0"/>
              </a:rPr>
              <a:t>,</a:t>
            </a:r>
          </a:p>
          <a:p>
            <a:pPr marL="11557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onsolas" panose="020B0609020204030204" pitchFamily="49" charset="0"/>
              </a:rPr>
              <a:t>	name=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</a:t>
            </a:r>
            <a:r>
              <a:rPr lang="en-US" sz="2800" dirty="0">
                <a:latin typeface="Consolas" panose="020B0609020204030204" pitchFamily="49" charset="0"/>
              </a:rPr>
              <a:t>weight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’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pPr marL="11557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Consolas" panose="020B0609020204030204" pitchFamily="49" charset="0"/>
            </a:endParaRPr>
          </a:p>
          <a:p>
            <a:pPr marL="11557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Consolas" panose="020B0609020204030204" pitchFamily="49" charset="0"/>
              </a:rPr>
              <a:t>g.edges</a:t>
            </a:r>
            <a:r>
              <a:rPr lang="en-US" sz="2800" dirty="0">
                <a:latin typeface="Consolas" panose="020B0609020204030204" pitchFamily="49" charset="0"/>
              </a:rPr>
              <a:t>(data=True)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pool ball, pool table, sport&#10;&#10;Description generated with very high confidence">
            <a:extLst>
              <a:ext uri="{FF2B5EF4-FFF2-40B4-BE49-F238E27FC236}">
                <a16:creationId xmlns:a16="http://schemas.microsoft.com/office/drawing/2014/main" id="{5655E00F-D5A2-4939-9D3C-5A562FE44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54" y="3200400"/>
            <a:ext cx="428693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4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2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83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1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1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8348-9758-4EE5-A9AF-1FDD49CF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objects are (basically)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dicts</a:t>
            </a:r>
            <a:r>
              <a:rPr lang="en-US" dirty="0"/>
              <a:t>-of-</a:t>
            </a:r>
            <a:r>
              <a:rPr lang="en-US" dirty="0" err="1"/>
              <a:t>dicts</a:t>
            </a:r>
            <a:r>
              <a:rPr lang="en-US" dirty="0"/>
              <a:t>-of-</a:t>
            </a:r>
            <a:r>
              <a:rPr lang="en-US" dirty="0" err="1"/>
              <a:t>dicts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4B70DF-BB31-4839-9D68-086348B3E682}"/>
              </a:ext>
            </a:extLst>
          </p:cNvPr>
          <p:cNvSpPr txBox="1">
            <a:spLocks/>
          </p:cNvSpPr>
          <p:nvPr/>
        </p:nvSpPr>
        <p:spPr>
          <a:xfrm>
            <a:off x="1097280" y="2328333"/>
            <a:ext cx="5059680" cy="612091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 g['A']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8428BB8-B256-4258-8C70-9802A96F4AC6}"/>
              </a:ext>
            </a:extLst>
          </p:cNvPr>
          <p:cNvSpPr txBox="1">
            <a:spLocks/>
          </p:cNvSpPr>
          <p:nvPr/>
        </p:nvSpPr>
        <p:spPr>
          <a:xfrm>
            <a:off x="1229711" y="3148122"/>
            <a:ext cx="4927249" cy="242792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 err="1">
                <a:solidFill>
                  <a:srgbClr val="404040"/>
                </a:solidFill>
                <a:latin typeface="Consolas"/>
              </a:rPr>
              <a:t>AtlasView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({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	'B': {'weight': 1}, 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	'D': {'weight': 2}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})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66478F9A-623E-AA4F-9161-DC7AA6467B9C}"/>
              </a:ext>
            </a:extLst>
          </p:cNvPr>
          <p:cNvSpPr txBox="1">
            <a:spLocks/>
          </p:cNvSpPr>
          <p:nvPr/>
        </p:nvSpPr>
        <p:spPr>
          <a:xfrm>
            <a:off x="6404386" y="2328332"/>
            <a:ext cx="5059680" cy="612091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g['A']['B'] 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DDE60AAE-BD03-2948-B695-16149C72BFAE}"/>
              </a:ext>
            </a:extLst>
          </p:cNvPr>
          <p:cNvSpPr txBox="1">
            <a:spLocks/>
          </p:cNvSpPr>
          <p:nvPr/>
        </p:nvSpPr>
        <p:spPr>
          <a:xfrm>
            <a:off x="6404386" y="4073968"/>
            <a:ext cx="5059680" cy="576232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 g['A']['B']['weight']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06F45526-8DD1-5444-BADA-CA92C0411CC3}"/>
              </a:ext>
            </a:extLst>
          </p:cNvPr>
          <p:cNvSpPr txBox="1">
            <a:spLocks/>
          </p:cNvSpPr>
          <p:nvPr/>
        </p:nvSpPr>
        <p:spPr>
          <a:xfrm>
            <a:off x="6691254" y="3148122"/>
            <a:ext cx="3940887" cy="81978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{'weight': 1}</a:t>
            </a: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9D150A97-BA68-6C4B-B497-1F412F045CE1}"/>
              </a:ext>
            </a:extLst>
          </p:cNvPr>
          <p:cNvSpPr txBox="1">
            <a:spLocks/>
          </p:cNvSpPr>
          <p:nvPr/>
        </p:nvSpPr>
        <p:spPr>
          <a:xfrm>
            <a:off x="6691255" y="4756257"/>
            <a:ext cx="4464426" cy="81035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5322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1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813395E-23E7-41D7-A4F9-27DF2BE7F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2000597"/>
          </a:xfrm>
        </p:spPr>
        <p:txBody>
          <a:bodyPr/>
          <a:lstStyle/>
          <a:p>
            <a:r>
              <a:rPr lang="en-US" dirty="0"/>
              <a:t>February 11, 2018</a:t>
            </a:r>
          </a:p>
          <a:p>
            <a:r>
              <a:rPr lang="en-US" dirty="0"/>
              <a:t>Stephen Bailey</a:t>
            </a:r>
          </a:p>
          <a:p>
            <a:r>
              <a:rPr lang="en-US" dirty="0" err="1"/>
              <a:t>kaggle.com</a:t>
            </a:r>
            <a:r>
              <a:rPr lang="en-US" dirty="0"/>
              <a:t>/</a:t>
            </a:r>
            <a:r>
              <a:rPr lang="en-US" dirty="0" err="1"/>
              <a:t>stkbailey</a:t>
            </a:r>
            <a:r>
              <a:rPr lang="en-US" dirty="0"/>
              <a:t>/Nashville-meetup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2A9EBC-F496-5B46-ACD2-6870DBFD4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892099" cy="3566160"/>
          </a:xfrm>
        </p:spPr>
        <p:txBody>
          <a:bodyPr>
            <a:normAutofit fontScale="90000"/>
          </a:bodyPr>
          <a:lstStyle/>
          <a:p>
            <a:r>
              <a:rPr lang="en-US" dirty="0"/>
              <a:t>Principles of Network Analysis with </a:t>
            </a:r>
            <a:r>
              <a:rPr lang="en-US" dirty="0" err="1"/>
              <a:t>NetworkX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E641DD-9DCB-7645-91AD-C36C71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51" y="0"/>
            <a:ext cx="6588311" cy="428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96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8348-9758-4EE5-A9AF-1FDD49CF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List: The heart of a graph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4E0E4D25-4733-C341-88B0-A34299821E07}"/>
              </a:ext>
            </a:extLst>
          </p:cNvPr>
          <p:cNvSpPr txBox="1">
            <a:spLocks/>
          </p:cNvSpPr>
          <p:nvPr/>
        </p:nvSpPr>
        <p:spPr>
          <a:xfrm>
            <a:off x="1097280" y="3702037"/>
            <a:ext cx="4998720" cy="576232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g =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nx.from_edgelist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(el)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812D8-94B6-544E-9D74-ABD7264C55CE}"/>
              </a:ext>
            </a:extLst>
          </p:cNvPr>
          <p:cNvSpPr txBox="1"/>
          <p:nvPr/>
        </p:nvSpPr>
        <p:spPr>
          <a:xfrm>
            <a:off x="1097281" y="2027201"/>
            <a:ext cx="4491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can put your data into an </a:t>
            </a:r>
            <a:r>
              <a:rPr lang="en-US" sz="2800" dirty="0" err="1"/>
              <a:t>iterable</a:t>
            </a:r>
            <a:r>
              <a:rPr lang="en-US" sz="2800" dirty="0"/>
              <a:t> of edges, then you can quickly construct a graph.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928AAF2-2CC5-E942-806B-06E636711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750401"/>
              </p:ext>
            </p:extLst>
          </p:nvPr>
        </p:nvGraphicFramePr>
        <p:xfrm>
          <a:off x="6723530" y="2352522"/>
          <a:ext cx="4249270" cy="32752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39860">
                  <a:extLst>
                    <a:ext uri="{9D8B030D-6E8A-4147-A177-3AD203B41FA5}">
                      <a16:colId xmlns:a16="http://schemas.microsoft.com/office/drawing/2014/main" val="2227847333"/>
                    </a:ext>
                  </a:extLst>
                </a:gridCol>
                <a:gridCol w="1339860">
                  <a:extLst>
                    <a:ext uri="{9D8B030D-6E8A-4147-A177-3AD203B41FA5}">
                      <a16:colId xmlns:a16="http://schemas.microsoft.com/office/drawing/2014/main" val="2071010969"/>
                    </a:ext>
                  </a:extLst>
                </a:gridCol>
                <a:gridCol w="1569550">
                  <a:extLst>
                    <a:ext uri="{9D8B030D-6E8A-4147-A177-3AD203B41FA5}">
                      <a16:colId xmlns:a16="http://schemas.microsoft.com/office/drawing/2014/main" val="1347559803"/>
                    </a:ext>
                  </a:extLst>
                </a:gridCol>
              </a:tblGrid>
              <a:tr h="7606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source</a:t>
                      </a:r>
                      <a:endParaRPr lang="en-US" sz="2800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target</a:t>
                      </a:r>
                      <a:endParaRPr lang="en-US" sz="2800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weight</a:t>
                      </a:r>
                      <a:endParaRPr lang="en-US" sz="2800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45869156"/>
                  </a:ext>
                </a:extLst>
              </a:tr>
              <a:tr h="426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B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221886434"/>
                  </a:ext>
                </a:extLst>
              </a:tr>
              <a:tr h="426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38526085"/>
                  </a:ext>
                </a:extLst>
              </a:tr>
              <a:tr h="426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B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086397042"/>
                  </a:ext>
                </a:extLst>
              </a:tr>
              <a:tr h="426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B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795646015"/>
                  </a:ext>
                </a:extLst>
              </a:tr>
              <a:tr h="426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550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9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Principles of Network Analysis with </a:t>
            </a:r>
            <a:r>
              <a:rPr lang="en-US" sz="4000" dirty="0" err="1"/>
              <a:t>NetworkX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Measure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Plot a network</a:t>
            </a:r>
          </a:p>
          <a:p>
            <a:pPr marL="749808" lvl="1" indent="-457200">
              <a:buFont typeface="Calibri" panose="020F0502020204030204" pitchFamily="34" charset="0"/>
              <a:buAutoNum type="arabicPeriod"/>
            </a:pPr>
            <a:endParaRPr lang="en-US" sz="3000" dirty="0"/>
          </a:p>
        </p:txBody>
      </p:sp>
      <p:pic>
        <p:nvPicPr>
          <p:cNvPr id="1026" name="Picture 2" descr="https://margaritamayoralvilla.files.wordpress.com/2013/04/screenshot_084241.png">
            <a:extLst>
              <a:ext uri="{FF2B5EF4-FFF2-40B4-BE49-F238E27FC236}">
                <a16:creationId xmlns:a16="http://schemas.microsoft.com/office/drawing/2014/main" id="{4FF2B94A-6E17-424D-9DFF-C815EDD5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89974" l="9961" r="89844">
                        <a14:foregroundMark x1="49902" y1="31120" x2="27930" y2="24349"/>
                        <a14:foregroundMark x1="27930" y1="24349" x2="20996" y2="17188"/>
                        <a14:foregroundMark x1="20996" y1="17188" x2="27930" y2="13151"/>
                        <a14:foregroundMark x1="27930" y1="13151" x2="30469" y2="21875"/>
                        <a14:foregroundMark x1="31543" y1="23828" x2="25488" y2="50391"/>
                        <a14:foregroundMark x1="25488" y1="50391" x2="26270" y2="59635"/>
                        <a14:foregroundMark x1="26270" y1="59635" x2="32617" y2="77214"/>
                        <a14:foregroundMark x1="32617" y1="77214" x2="39063" y2="73698"/>
                        <a14:foregroundMark x1="39063" y1="73698" x2="51563" y2="62760"/>
                        <a14:foregroundMark x1="51563" y1="62760" x2="60156" y2="61719"/>
                        <a14:foregroundMark x1="60156" y1="61719" x2="87109" y2="70964"/>
                        <a14:foregroundMark x1="87109" y1="70964" x2="95410" y2="61458"/>
                        <a14:foregroundMark x1="95410" y1="61458" x2="94629" y2="51823"/>
                        <a14:foregroundMark x1="94629" y1="51823" x2="64453" y2="11198"/>
                        <a14:foregroundMark x1="64453" y1="11198" x2="54102" y2="6250"/>
                        <a14:foregroundMark x1="54102" y1="6250" x2="33984" y2="8724"/>
                        <a14:foregroundMark x1="33984" y1="8724" x2="26953" y2="14974"/>
                        <a14:foregroundMark x1="26953" y1="14974" x2="23047" y2="26042"/>
                        <a14:foregroundMark x1="23047" y1="26042" x2="26855" y2="33333"/>
                        <a14:foregroundMark x1="29688" y1="78385" x2="23340" y2="74349"/>
                        <a14:foregroundMark x1="23340" y1="74349" x2="22949" y2="73828"/>
                        <a14:foregroundMark x1="22754" y1="73177" x2="29883" y2="80339"/>
                        <a14:foregroundMark x1="29883" y1="80339" x2="34961" y2="82552"/>
                        <a14:foregroundMark x1="55371" y1="59375" x2="56836" y2="70313"/>
                        <a14:foregroundMark x1="77441" y1="69141" x2="76953" y2="81510"/>
                        <a14:foregroundMark x1="76953" y1="81510" x2="77441" y2="83333"/>
                        <a14:foregroundMark x1="69434" y1="66667" x2="79004" y2="82552"/>
                        <a14:foregroundMark x1="78418" y1="80078" x2="75977" y2="84896"/>
                        <a14:foregroundMark x1="75586" y1="80859" x2="75391" y2="79297"/>
                        <a14:foregroundMark x1="88867" y1="47656" x2="83105" y2="28646"/>
                        <a14:foregroundMark x1="83105" y1="28646" x2="79004" y2="29948"/>
                        <a14:foregroundMark x1="24609" y1="27865" x2="19531" y2="20182"/>
                        <a14:foregroundMark x1="19531" y1="20182" x2="20410" y2="10677"/>
                        <a14:foregroundMark x1="20410" y1="10677" x2="27832" y2="11328"/>
                        <a14:foregroundMark x1="27832" y1="11328" x2="28418" y2="11849"/>
                        <a14:foregroundMark x1="27441" y1="12630" x2="20996" y2="8594"/>
                        <a14:foregroundMark x1="20996" y1="8594" x2="16602" y2="17839"/>
                        <a14:foregroundMark x1="36426" y1="30599" x2="56445" y2="44922"/>
                        <a14:foregroundMark x1="56445" y1="41667" x2="49316" y2="28125"/>
                        <a14:foregroundMark x1="24023" y1="52083" x2="24805" y2="42839"/>
                        <a14:foregroundMark x1="24805" y1="42839" x2="26465" y2="42318"/>
                        <a14:foregroundMark x1="22949" y1="47396" x2="26855" y2="58724"/>
                        <a14:foregroundMark x1="26855" y1="58724" x2="27832" y2="59375"/>
                        <a14:foregroundMark x1="24414" y1="74089" x2="28418" y2="85286"/>
                        <a14:foregroundMark x1="28418" y1="85286" x2="29492" y2="86849"/>
                        <a14:foregroundMark x1="24414" y1="81901" x2="19922" y2="74740"/>
                        <a14:foregroundMark x1="19922" y1="74740" x2="19922" y2="74349"/>
                        <a14:foregroundMark x1="20313" y1="60417" x2="21094" y2="53646"/>
                        <a14:foregroundMark x1="21582" y1="54427" x2="21973" y2="45182"/>
                        <a14:foregroundMark x1="21973" y1="45182" x2="21973" y2="45182"/>
                        <a14:backgroundMark x1="3613" y1="17448" x2="16016" y2="97656"/>
                        <a14:backgroundMark x1="16016" y1="97656" x2="16016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5616">
            <a:off x="-1123182" y="638521"/>
            <a:ext cx="7803538" cy="58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782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0009BF-4055-484F-A46D-6AB4399FF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81" y="250744"/>
            <a:ext cx="6379511" cy="5820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D96D6C-6F6A-4642-A342-3E484163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30" y="250744"/>
            <a:ext cx="6372498" cy="5820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6C0A7B-DB92-7048-B6D4-BB0258E2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3" b="96373" l="0" r="95019">
                        <a14:foregroundMark x1="0" y1="28497" x2="89655" y2="9845"/>
                        <a14:foregroundMark x1="74330" y1="24870" x2="18008" y2="31088"/>
                        <a14:foregroundMark x1="18008" y1="31088" x2="16475" y2="32124"/>
                        <a14:foregroundMark x1="4598" y1="33161" x2="7280" y2="68394"/>
                        <a14:foregroundMark x1="7280" y1="68394" x2="28352" y2="89119"/>
                        <a14:foregroundMark x1="28352" y1="89119" x2="55172" y2="83938"/>
                        <a14:foregroundMark x1="55172" y1="83938" x2="79310" y2="83938"/>
                        <a14:foregroundMark x1="79310" y1="83938" x2="84291" y2="82902"/>
                        <a14:foregroundMark x1="15709" y1="69430" x2="45977" y2="65803"/>
                        <a14:foregroundMark x1="45977" y1="65803" x2="78927" y2="47150"/>
                        <a14:foregroundMark x1="10345" y1="54404" x2="84291" y2="33161"/>
                        <a14:foregroundMark x1="88889" y1="31088" x2="93487" y2="79275"/>
                        <a14:foregroundMark x1="13027" y1="97927" x2="35632" y2="77720"/>
                        <a14:foregroundMark x1="35632" y1="77720" x2="84291" y2="64249"/>
                        <a14:foregroundMark x1="84291" y1="64249" x2="86207" y2="64249"/>
                        <a14:foregroundMark x1="86973" y1="34715" x2="94253" y2="60622"/>
                        <a14:foregroundMark x1="88123" y1="25907" x2="89655" y2="35751"/>
                        <a14:foregroundMark x1="10345" y1="48187" x2="40230" y2="48705"/>
                        <a14:foregroundMark x1="40230" y1="48705" x2="63985" y2="31088"/>
                        <a14:foregroundMark x1="63985" y1="31088" x2="79693" y2="26943"/>
                        <a14:foregroundMark x1="16475" y1="44560" x2="21073" y2="45596"/>
                        <a14:foregroundMark x1="29502" y1="44560" x2="52107" y2="35751"/>
                        <a14:foregroundMark x1="6513" y1="88083" x2="5747" y2="69430"/>
                        <a14:foregroundMark x1="48659" y1="48187" x2="74330" y2="45596"/>
                        <a14:foregroundMark x1="74330" y1="45596" x2="80843" y2="45596"/>
                        <a14:foregroundMark x1="80843" y1="60622" x2="81609" y2="32124"/>
                        <a14:foregroundMark x1="60536" y1="77720" x2="95402" y2="69430"/>
                        <a14:foregroundMark x1="11111" y1="93782" x2="16858" y2="56995"/>
                        <a14:foregroundMark x1="16858" y1="56995" x2="40996" y2="47150"/>
                        <a14:foregroundMark x1="40996" y1="47150" x2="43295" y2="56995"/>
                        <a14:foregroundMark x1="1149" y1="59585" x2="1149" y2="47150"/>
                        <a14:foregroundMark x1="37548" y1="47150" x2="67050" y2="61658"/>
                        <a14:foregroundMark x1="44061" y1="71503" x2="65134" y2="64249"/>
                        <a14:foregroundMark x1="81609" y1="4663" x2="81609" y2="4663"/>
                        <a14:foregroundMark x1="32950" y1="59585" x2="32950" y2="59585"/>
                        <a14:foregroundMark x1="24904" y1="53368" x2="52107" y2="55440"/>
                        <a14:foregroundMark x1="52107" y1="55440" x2="78161" y2="50777"/>
                        <a14:foregroundMark x1="78161" y1="50777" x2="86973" y2="43523"/>
                        <a14:foregroundMark x1="22222" y1="48187" x2="22222" y2="40933"/>
                        <a14:foregroundMark x1="37165" y1="69948" x2="50575" y2="68394"/>
                        <a14:foregroundMark x1="50575" y1="68394" x2="53257" y2="5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02" y="1827866"/>
            <a:ext cx="3606251" cy="26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68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F356-BF62-5B44-8931-DCBBAF38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Nashville </a:t>
            </a:r>
            <a:r>
              <a:rPr lang="en-US" dirty="0" err="1"/>
              <a:t>MeetUps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A318-7E57-F041-A7C0-EEA9C01038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Create two networks:</a:t>
            </a:r>
          </a:p>
          <a:p>
            <a:pPr marL="806958" lvl="1" indent="-514350"/>
            <a:r>
              <a:rPr lang="en-US" sz="3200" dirty="0"/>
              <a:t>Relationships between groups</a:t>
            </a:r>
          </a:p>
          <a:p>
            <a:pPr marL="989838" lvl="2" indent="-514350"/>
            <a:r>
              <a:rPr lang="en-US" sz="2800" dirty="0"/>
              <a:t>i.e., # of shared members</a:t>
            </a:r>
          </a:p>
          <a:p>
            <a:pPr marL="806958" lvl="1" indent="-514350"/>
            <a:r>
              <a:rPr lang="en-US" sz="3200" dirty="0"/>
              <a:t>Relationships between members </a:t>
            </a:r>
          </a:p>
          <a:p>
            <a:pPr marL="989838" lvl="2" indent="-514350"/>
            <a:r>
              <a:rPr lang="en-US" sz="2800" dirty="0" err="1"/>
              <a:t>i.e</a:t>
            </a:r>
            <a:r>
              <a:rPr lang="en-US" sz="2800" dirty="0"/>
              <a:t>, # of shared groups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251B-C1E5-4A4B-85B8-C070A2D1E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Data available via REST API.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Members join Groups online and RSVP to events. </a:t>
            </a:r>
          </a:p>
          <a:p>
            <a:pPr marL="806958" lvl="1" indent="-514350"/>
            <a:r>
              <a:rPr lang="en-US" sz="3000" dirty="0"/>
              <a:t>We only count a member-group mapping as valid if they have </a:t>
            </a:r>
            <a:r>
              <a:rPr lang="en-US" sz="3000" dirty="0" err="1"/>
              <a:t>RSVPed</a:t>
            </a:r>
            <a:r>
              <a:rPr lang="en-US" sz="3000" dirty="0"/>
              <a:t> to 2 events in the past year.</a:t>
            </a:r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1D631-BD84-654A-A009-F1E3A788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49" y="126342"/>
            <a:ext cx="1958798" cy="14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E9908C0F-16F8-D24A-BEE7-0D0B503DA0EB}"/>
              </a:ext>
            </a:extLst>
          </p:cNvPr>
          <p:cNvSpPr/>
          <p:nvPr/>
        </p:nvSpPr>
        <p:spPr>
          <a:xfrm>
            <a:off x="6373436" y="5151966"/>
            <a:ext cx="3536222" cy="0"/>
          </a:xfrm>
          <a:prstGeom prst="line">
            <a:avLst/>
          </a:prstGeom>
          <a:ln w="762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C7A3F7B4-DF52-454B-8804-9E8385C2974F}"/>
              </a:ext>
            </a:extLst>
          </p:cNvPr>
          <p:cNvSpPr/>
          <p:nvPr/>
        </p:nvSpPr>
        <p:spPr>
          <a:xfrm>
            <a:off x="6075680" y="3949700"/>
            <a:ext cx="3536222" cy="0"/>
          </a:xfrm>
          <a:prstGeom prst="line">
            <a:avLst/>
          </a:prstGeom>
          <a:ln w="762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49" y="126342"/>
            <a:ext cx="1958798" cy="144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Nashville </a:t>
            </a:r>
            <a:r>
              <a:rPr lang="en-US" dirty="0" err="1"/>
              <a:t>MeetUps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F96215D-5A9A-4C47-9E96-EACE0AC145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460393"/>
              </p:ext>
            </p:extLst>
          </p:nvPr>
        </p:nvGraphicFramePr>
        <p:xfrm>
          <a:off x="1097280" y="1737360"/>
          <a:ext cx="7044267" cy="4400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A7D96F3F-9C13-8E43-A950-1E272F420AAA}"/>
              </a:ext>
            </a:extLst>
          </p:cNvPr>
          <p:cNvSpPr/>
          <p:nvPr/>
        </p:nvSpPr>
        <p:spPr>
          <a:xfrm>
            <a:off x="8361680" y="2188633"/>
            <a:ext cx="3522133" cy="3522133"/>
          </a:xfrm>
          <a:prstGeom prst="ellipse">
            <a:avLst/>
          </a:prstGeom>
          <a:blipFill dpi="0" rotWithShape="1">
            <a:blip r:embed="rId8"/>
            <a:srcRect/>
            <a:stretch>
              <a:fillRect l="-39000" r="-39000"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13E3DC-A5CD-A44D-86E0-7CB59623ED7B}"/>
              </a:ext>
            </a:extLst>
          </p:cNvPr>
          <p:cNvGrpSpPr/>
          <p:nvPr/>
        </p:nvGrpSpPr>
        <p:grpSpPr>
          <a:xfrm>
            <a:off x="8243372" y="4815933"/>
            <a:ext cx="3758747" cy="1508664"/>
            <a:chOff x="633984" y="2309672"/>
            <a:chExt cx="2254165" cy="1162304"/>
          </a:xfrm>
          <a:solidFill>
            <a:srgbClr val="FFFFFF">
              <a:alpha val="23922"/>
            </a:srgb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A4FC4E-25FF-E746-B984-BB16CD7CBFF8}"/>
                </a:ext>
              </a:extLst>
            </p:cNvPr>
            <p:cNvSpPr/>
            <p:nvPr/>
          </p:nvSpPr>
          <p:spPr>
            <a:xfrm>
              <a:off x="633984" y="2309672"/>
              <a:ext cx="2254165" cy="1162304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A9D00B-4590-E74F-AA94-0267C3B21EAA}"/>
                </a:ext>
              </a:extLst>
            </p:cNvPr>
            <p:cNvSpPr txBox="1"/>
            <p:nvPr/>
          </p:nvSpPr>
          <p:spPr>
            <a:xfrm>
              <a:off x="633984" y="2309672"/>
              <a:ext cx="2254165" cy="1162304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578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Nashville Salsa Congress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18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472B598C-32EA-4414-B962-DEF832CA1662}"/>
              </a:ext>
            </a:extLst>
          </p:cNvPr>
          <p:cNvSpPr/>
          <p:nvPr/>
        </p:nvSpPr>
        <p:spPr>
          <a:xfrm>
            <a:off x="8535079" y="2938909"/>
            <a:ext cx="2184589" cy="2181731"/>
          </a:xfrm>
          <a:prstGeom prst="line">
            <a:avLst/>
          </a:prstGeom>
          <a:ln w="2286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6C713C07-9C9B-9144-AE27-6B6D506692FE}"/>
              </a:ext>
            </a:extLst>
          </p:cNvPr>
          <p:cNvSpPr/>
          <p:nvPr/>
        </p:nvSpPr>
        <p:spPr>
          <a:xfrm flipV="1">
            <a:off x="2055953" y="2951066"/>
            <a:ext cx="1733928" cy="2281333"/>
          </a:xfrm>
          <a:prstGeom prst="line">
            <a:avLst/>
          </a:prstGeom>
          <a:ln w="762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8C9A8D85-417E-A24C-B906-0F66465F2386}"/>
              </a:ext>
            </a:extLst>
          </p:cNvPr>
          <p:cNvSpPr/>
          <p:nvPr/>
        </p:nvSpPr>
        <p:spPr>
          <a:xfrm flipH="1" flipV="1">
            <a:off x="4000976" y="3026337"/>
            <a:ext cx="1671504" cy="2206062"/>
          </a:xfrm>
          <a:prstGeom prst="line">
            <a:avLst/>
          </a:prstGeom>
          <a:ln w="762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82F46680-1D38-AA43-917F-07780D5A55C2}"/>
              </a:ext>
            </a:extLst>
          </p:cNvPr>
          <p:cNvSpPr/>
          <p:nvPr/>
        </p:nvSpPr>
        <p:spPr>
          <a:xfrm flipV="1">
            <a:off x="2858321" y="5490631"/>
            <a:ext cx="3466317" cy="0"/>
          </a:xfrm>
          <a:prstGeom prst="line">
            <a:avLst/>
          </a:prstGeom>
          <a:ln w="2286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49" y="126342"/>
            <a:ext cx="1958798" cy="144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&amp; Group Graphs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CCEE21-7F2A-A143-8A86-9AB14C7C51B5}"/>
              </a:ext>
            </a:extLst>
          </p:cNvPr>
          <p:cNvSpPr/>
          <p:nvPr/>
        </p:nvSpPr>
        <p:spPr>
          <a:xfrm>
            <a:off x="2692147" y="1777080"/>
            <a:ext cx="2323660" cy="232366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9FB129-D656-CE48-8535-D40E2601DA9B}"/>
              </a:ext>
            </a:extLst>
          </p:cNvPr>
          <p:cNvSpPr/>
          <p:nvPr/>
        </p:nvSpPr>
        <p:spPr>
          <a:xfrm>
            <a:off x="867325" y="3984215"/>
            <a:ext cx="2323660" cy="232366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6906A2-2AC0-234A-A73F-FF77990594D1}"/>
              </a:ext>
            </a:extLst>
          </p:cNvPr>
          <p:cNvSpPr/>
          <p:nvPr/>
        </p:nvSpPr>
        <p:spPr>
          <a:xfrm>
            <a:off x="4557577" y="3984215"/>
            <a:ext cx="2323660" cy="232366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000" r="-39000"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21BB32-7E4C-414A-9E00-B09C463DC7D1}"/>
              </a:ext>
            </a:extLst>
          </p:cNvPr>
          <p:cNvSpPr/>
          <p:nvPr/>
        </p:nvSpPr>
        <p:spPr>
          <a:xfrm>
            <a:off x="2156424" y="3168402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9F4A0-C52D-4174-9915-001BCAAA95DF}"/>
              </a:ext>
            </a:extLst>
          </p:cNvPr>
          <p:cNvSpPr/>
          <p:nvPr/>
        </p:nvSpPr>
        <p:spPr>
          <a:xfrm>
            <a:off x="5044479" y="317741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B2A9DE-0F5F-4F6F-ABEB-6A7C6BD3C6D1}"/>
              </a:ext>
            </a:extLst>
          </p:cNvPr>
          <p:cNvSpPr/>
          <p:nvPr/>
        </p:nvSpPr>
        <p:spPr>
          <a:xfrm>
            <a:off x="3803022" y="4567301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A3F282-0130-4B0C-BA07-495D599E3E9B}"/>
              </a:ext>
            </a:extLst>
          </p:cNvPr>
          <p:cNvSpPr/>
          <p:nvPr/>
        </p:nvSpPr>
        <p:spPr>
          <a:xfrm>
            <a:off x="7326322" y="1858771"/>
            <a:ext cx="2184589" cy="2184589"/>
          </a:xfrm>
          <a:prstGeom prst="ellipse">
            <a:avLst/>
          </a:prstGeom>
          <a:blipFill>
            <a:blip r:embed="rId6"/>
            <a:srcRect/>
            <a:stretch>
              <a:fillRect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FDDA9-9044-46FD-8F7C-7AFB1D2EB000}"/>
              </a:ext>
            </a:extLst>
          </p:cNvPr>
          <p:cNvSpPr/>
          <p:nvPr/>
        </p:nvSpPr>
        <p:spPr>
          <a:xfrm>
            <a:off x="9603189" y="3807520"/>
            <a:ext cx="2323660" cy="2323660"/>
          </a:xfrm>
          <a:prstGeom prst="ellipse">
            <a:avLst/>
          </a:prstGeom>
          <a:blipFill dpi="0" rotWithShape="1">
            <a:blip r:embed="rId7"/>
            <a:srcRect/>
            <a:stretch>
              <a:fillRect l="-39000" r="-39000"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96E576-1F90-4CCB-9D72-C617C15F48AF}"/>
              </a:ext>
            </a:extLst>
          </p:cNvPr>
          <p:cNvSpPr/>
          <p:nvPr/>
        </p:nvSpPr>
        <p:spPr>
          <a:xfrm>
            <a:off x="9767714" y="293891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C8309-955C-4943-B169-446973E2AB6C}"/>
              </a:ext>
            </a:extLst>
          </p:cNvPr>
          <p:cNvSpPr/>
          <p:nvPr/>
        </p:nvSpPr>
        <p:spPr>
          <a:xfrm>
            <a:off x="7284282" y="1806220"/>
            <a:ext cx="4697512" cy="4373863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3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49" y="126342"/>
            <a:ext cx="1958798" cy="144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Sidebar: Bipartite graphs</a:t>
            </a:r>
          </a:p>
        </p:txBody>
      </p:sp>
      <p:pic>
        <p:nvPicPr>
          <p:cNvPr id="4" name="Picture 3" descr="A close up of a light&#10;&#10;Description generated with high confidence">
            <a:extLst>
              <a:ext uri="{FF2B5EF4-FFF2-40B4-BE49-F238E27FC236}">
                <a16:creationId xmlns:a16="http://schemas.microsoft.com/office/drawing/2014/main" id="{CC8685DD-C4D9-4AB2-AC99-5369E0699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96" y="2350533"/>
            <a:ext cx="3870960" cy="3870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1E0B9-6E8B-4D18-A346-60FF8B245C84}"/>
              </a:ext>
            </a:extLst>
          </p:cNvPr>
          <p:cNvSpPr txBox="1"/>
          <p:nvPr/>
        </p:nvSpPr>
        <p:spPr>
          <a:xfrm>
            <a:off x="1519796" y="2065786"/>
            <a:ext cx="132260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7A25D4-F03D-45C0-9773-8EEE775E3A68}"/>
              </a:ext>
            </a:extLst>
          </p:cNvPr>
          <p:cNvSpPr txBox="1"/>
          <p:nvPr/>
        </p:nvSpPr>
        <p:spPr>
          <a:xfrm>
            <a:off x="3920568" y="2070346"/>
            <a:ext cx="138794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Groups</a:t>
            </a:r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EB50DE50-54FC-429D-A597-B8922CDE4CEC}"/>
              </a:ext>
            </a:extLst>
          </p:cNvPr>
          <p:cNvSpPr/>
          <p:nvPr/>
        </p:nvSpPr>
        <p:spPr>
          <a:xfrm>
            <a:off x="5308512" y="3069021"/>
            <a:ext cx="304012" cy="2459420"/>
          </a:xfrm>
          <a:prstGeom prst="righ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E3A0D-EA76-4070-9F22-3FD0C09EE4EA}"/>
              </a:ext>
            </a:extLst>
          </p:cNvPr>
          <p:cNvSpPr txBox="1"/>
          <p:nvPr/>
        </p:nvSpPr>
        <p:spPr>
          <a:xfrm>
            <a:off x="5759134" y="2650558"/>
            <a:ext cx="2084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Two classes,</a:t>
            </a:r>
          </a:p>
          <a:p>
            <a:pPr algn="ctr"/>
            <a:r>
              <a:rPr lang="en-US" sz="2400" dirty="0"/>
              <a:t>No within-class</a:t>
            </a:r>
          </a:p>
          <a:p>
            <a:pPr algn="ctr"/>
            <a:r>
              <a:rPr lang="en-US" sz="2400" dirty="0"/>
              <a:t>connections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5004CCD4-D881-4FBA-B375-71AD718F199B}"/>
              </a:ext>
            </a:extLst>
          </p:cNvPr>
          <p:cNvSpPr txBox="1">
            <a:spLocks/>
          </p:cNvSpPr>
          <p:nvPr/>
        </p:nvSpPr>
        <p:spPr>
          <a:xfrm>
            <a:off x="5900507" y="4330262"/>
            <a:ext cx="6133838" cy="1715394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g =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weighted_projected_graph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	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bipartite_graph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,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	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list_of_class_nodes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)	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F1E98-18F7-4A30-B612-EE6176B1CAFF}"/>
              </a:ext>
            </a:extLst>
          </p:cNvPr>
          <p:cNvSpPr txBox="1"/>
          <p:nvPr/>
        </p:nvSpPr>
        <p:spPr>
          <a:xfrm>
            <a:off x="8376745" y="2165131"/>
            <a:ext cx="34999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Other examples: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Actor </a:t>
            </a:r>
            <a:r>
              <a:rPr lang="en-US" sz="2800" dirty="0">
                <a:sym typeface="Wingdings" panose="05000000000000000000" pitchFamily="2" charset="2"/>
              </a:rPr>
              <a:t> Movie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Student </a:t>
            </a:r>
            <a:r>
              <a:rPr lang="en-US" sz="2800" dirty="0">
                <a:sym typeface="Wingdings" panose="05000000000000000000" pitchFamily="2" charset="2"/>
              </a:rPr>
              <a:t> School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Person </a:t>
            </a:r>
            <a:r>
              <a:rPr lang="en-US" sz="2800" dirty="0">
                <a:sym typeface="Wingdings" panose="05000000000000000000" pitchFamily="2" charset="2"/>
              </a:rPr>
              <a:t> Hobby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95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8348-9758-4EE5-A9AF-1FDD49CF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it!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4B70DF-BB31-4839-9D68-086348B3E682}"/>
              </a:ext>
            </a:extLst>
          </p:cNvPr>
          <p:cNvSpPr txBox="1">
            <a:spLocks/>
          </p:cNvSpPr>
          <p:nvPr/>
        </p:nvSpPr>
        <p:spPr>
          <a:xfrm>
            <a:off x="1097278" y="2328333"/>
            <a:ext cx="7204039" cy="3835400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group_edges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 =          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pd.read_csv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('group-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edges.csv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') 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g =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nx.from_pandas_edgelist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	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df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group_edges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,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		source = 'group1',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		target = 'group2', 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	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edge_attr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 = 'weight')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61912-0A7C-4F61-9FE6-A94B16051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49" y="126342"/>
            <a:ext cx="1958798" cy="1448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9265A-936E-9B48-9452-8324DFBEC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9" y="2171823"/>
            <a:ext cx="3442448" cy="40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4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82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83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84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8348-9758-4EE5-A9AF-1FDD49CF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Graph Breakdown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61912-0A7C-4F61-9FE6-A94B16051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49" y="126342"/>
            <a:ext cx="1958798" cy="144846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9513B9-CCE3-4A08-BD56-B97500097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91506"/>
              </p:ext>
            </p:extLst>
          </p:nvPr>
        </p:nvGraphicFramePr>
        <p:xfrm>
          <a:off x="943829" y="2161240"/>
          <a:ext cx="4999771" cy="2840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700">
                  <a:extLst>
                    <a:ext uri="{9D8B030D-6E8A-4147-A177-3AD203B41FA5}">
                      <a16:colId xmlns:a16="http://schemas.microsoft.com/office/drawing/2014/main" val="1482759620"/>
                    </a:ext>
                  </a:extLst>
                </a:gridCol>
                <a:gridCol w="2456513">
                  <a:extLst>
                    <a:ext uri="{9D8B030D-6E8A-4147-A177-3AD203B41FA5}">
                      <a16:colId xmlns:a16="http://schemas.microsoft.com/office/drawing/2014/main" val="376202806"/>
                    </a:ext>
                  </a:extLst>
                </a:gridCol>
                <a:gridCol w="1335558">
                  <a:extLst>
                    <a:ext uri="{9D8B030D-6E8A-4147-A177-3AD203B41FA5}">
                      <a16:colId xmlns:a16="http://schemas.microsoft.com/office/drawing/2014/main" val="1804714968"/>
                    </a:ext>
                  </a:extLst>
                </a:gridCol>
              </a:tblGrid>
              <a:tr h="6140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283604"/>
                  </a:ext>
                </a:extLst>
              </a:tr>
              <a:tr h="11131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Num.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g.nodes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392443"/>
                  </a:ext>
                </a:extLst>
              </a:tr>
              <a:tr h="11131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Num. </a:t>
                      </a:r>
                      <a:r>
                        <a:rPr lang="en-US" sz="2400" dirty="0" err="1"/>
                        <a:t>Cnxns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g.edges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632339"/>
                  </a:ext>
                </a:extLst>
              </a:tr>
            </a:tbl>
          </a:graphicData>
        </a:graphic>
      </p:graphicFrame>
      <p:sp>
        <p:nvSpPr>
          <p:cNvPr id="8" name="AutoShape 2" descr="data:image/png;base64,iVBORw0KGgoAAAANSUhEUgAABiwAAARMCAYAAAAKirsLAAAABHNCSVQICAgIfAhkiAAAAAlwSFlz%0AAAAuIwAALiMBeKU/dgAAIABJREFUeJzs3XeYZFWZ+PHvywxDGDIMEkYYBAFRAZFsYAwYUVnEnHBd%0A05rWvLirYtafaw5rWmVVDKjILoiJMCAZDCgSBpAhSBrSkGZgwvv749xZqm/f6q6qru7q7vl+nuc+%0AUOfeE/pWnPve857ITCRJkiRJkiRJkgZprUEPQJIkSZIkSZIkyYCFJEmSJEmSJEkaOAMWkiRJkiRJ%0AkiRp4AxYSJIkSZIkSZKkgTNgIUmSJEmSJEmSBs6AhSRJkiRJkiRJGjgDFpIkSZIkSZIkaeAMWEiS%0AJEmSJEmSpIEzYCFJkiRJkiRJkgbOgIUkSZIkSZIkSRo4AxaSJEmSJEmSJGngDFhIkiRJkiRJkqSB%0AM2AhSZIkSZIkSZIGzoCFJEmSJEmSJEkaOAMWkiRJkiRJkiRp4AxYSJIkSZIkSZKkgTNgIUmSJEmS%0AJEmSBs6AhSRJkiRJkiRJGjgDFpIkSZIkSZIkaeAMWEiSJEmSJEmSpIEzYCFJkiRJkiRJkgbOgIUk%0ASZIkSZIkSRo4AxaSJEmSJEmSJGngDFhIkiRJkiRJkqSBM2AhSZIkSZIkSZIGzoCFJEmSJEmSJEka%0AOAMWkiRJkiRJkiRp4AxYSJIkSZIkSZKkgTNgIUmSJEmSJEmSBs6AhSRJ6puIWBAR2bItGPSYppKI%0AmF87fxkR8zuod1S93gQMd1qKiHkNz8ERgx6XJkZEPCoiPll9ll0fEfc2vB7+ZdDjnGx6/eySBiUi%0Abqq9Xr826DGNJiLe0PA+22rQ45Ikqd9mDnoAkiRJkjRIEbEJ8E3g8EGPRZIkSVqTGbCQJGmKiYh5%0AwNUdHr4SWFZttwG3AIuAy4CLgLMz8/a+D1KSpoiIWB84A3j0gPpfABw0Ts3/Q2YeP05tawJVd9Lf%0AWCu+PjMf2mN7G1N+F8yo7TolM5/aY5t7AxfUii/MzH16aU+SJK2ZDFhIkjS9zQBmV9vmwM7A41v2%0AZ0T8EfgJ8L3M/PvED3HiNFwYPD0z5w9mNOqXhhRYH8rMowYxFk1Jn6A5WHEfcD2wtFa+eNxHJNVk%0A5k0RcSnwiJbiuRGxU2Ze2UOTT2R4sALgwIiYlZkP9NDmkxrKTuuhHU1CEfEj4EUtRZdn5q6DGo8k%0AafpyDQtJktZsAexFuWB3dUR8NyK2G/CYJGlCVKmgXlMrvgl4LrBRZu6SmXvWtmMmfqQS0HzxvylI%0A0In5bcrXA/brY5sGLCRJUlecYSFJ0vRwL9DuDssNgY2rbaTv/rWBVwCHR8T7MvPz/R2iJE06B1Nm%0AoLV6TWaeNIjBtLgU6OUO97olfWhDk8dpwD/XyuZT1l/p1vxR9v2um8YiYgZDZ3ACrOi2HUmSJAMW%0AkiRNDxd2ktooIh4C7FttB9N8F+V6wOciYl/glZm5otNBmF5pbDJzAWXWiwYkMxfhc7Am2bf2eAnw%0Aq0EMpOZZ1WtRarUASIZ+Rs3vtpFqZtGeLUUrGZoe6knAR7ps9rHARrWyCzPznm7HNxEyc6tBj0GS%0AJDUzJZQkSWuQzLw5M0/IzPdn5v7A3sD3KRdA6l4CfHdCByhJE6ueAu/KzFw1kJFIo8jMW4GLa8Xb%0ARMTOXTb1RIZeCzgJuLPl8QERsU6Xbc5vKDMdlCRJ6poBC0mS1mCZ+fvMfAUlX/ttDYe8JCLeMcHD%0AkqSJsnHt8b0DGYXUuX6sYzG/9vhUhqZuWhfYf4xtggELSZLUAwMWkiSJzDyRMtticcPuj0XE9hM8%0AJEmaCOvWHjfNNpMmk6YgwPwu26gff3q19dRmRMxk+PoVDwBndTkuSZIk17CQJElFZi6KiBcDv2Fo%0ALut1KbmsXzlRY4mItYFHAI8CNqPkxU5gKSVtxbXA36ZCjveICOCRlL9lG2B9YBkl9czxEzyWzSnr%0AluxIOadLgBuAizLzqokcy5qkWox2L2AHYA7lrv7bKQHChZn5lwkaxxzKXdMPAzagPP+3AOdl5jUT%0AMYZuVO+dRwMPp5y3zXhwzFcDfzB90/iozv1jKed+G2Btymv2MuD8zFw2zv2vBzwOmAtsRVlj4Sbg%0AL5TPq3EPLLW8/nakvP42p8zAWQwsAi7oZo2nPjodWMXQmw/nd1o5IjYF9mgpuhO4iOE3Mz4J+FCH%0AzT4W2LBWdn5m3tfpuJpExK7ALpTzvwXlu3MxcB3lc+v+sbTfTxGxA2VdkG2ATYC7KZ9T52fmzRM8%0AllmU7/pHUF63D1DO2+WU1+2k/Nysxr0b5TfTZpTXVAL3UT77r6H89pt031eSpD7LTDc3Nzc3N7cp%0AtAHzKP+Aa90W9LH9Lza0fz+wVQd1F4xlXJQLJD+i/OO0PoambTFwAvBaYIs2bXbSzmjbvA6fhyNa%0A9m8OfBy4sU2bixranN9w3PwOzttR9Xq1/QcBvwZWjPA3/h74JyB6eM3U2zqqx9fe0aOdoxHOU7db%0Au7ZHfF67/Hv2Bn5IudA70lj+DnwD2LHHfhbU2ltQ2z+fEohcOcIY/gq8rJfnv98bsDPwrRHeO6u3%0AW4FjgMeM4bXa7Tbq+7EPz1/jZ84EnfvZwEcpFwbbnYN7qudnh1Hek12fK8qFymOrPkZ6v7wfmN1S%0A76j6cWM4B3tT1m+6aZTXwl3Az4B9B/A8/aFhPLt2WPd5tXr/W5XPoFwUXl2+DFi3wzbf2zCeD/f4%0At+1G+Ty8dpTzfx9l7Y0n99hP/fn9Wg9tBOV78/cjjHNV9R5/xlj7B97Q0P5WLfu3Ab5Uex7r223A%0Ap4FNezxPvWz7j9LHwZT3/dIO27sF+B/gNcDmE/3+c3Nzc3Mb/82UUJIkqe5zlAubrWYBLxyvDiNi%0A04g4jpJH+0XAeh1W3QI4hHJx48vjNLyuRcQhwELgSMrdwYMax4yI+DLlYsnTGDpzpm4v4JvAGdWd%0AoupRRGwRET8CzgdeDGw6SpVtKEG3SyPiCz0sdttuHOtExDcpKWQOZuR0sLsB3wd+FRGz+9F/tyJi%0A/Yj4KiV48hpGf+9sDrwU+H1EfK+6c1w9ioinAJcA/8bwxchbzaY8PxdHxKv61PdaEfFx4E/AC6o+%0A2tkG+DDw14h4bD/6r8awfUT8DLgAeAXwkFGqbAgcBpwXET+LiE36NZYOnNZQ1uk6FvNrjxcAZOZK%0A4MyW8nWAA3psE7pcvyIitoyIoymzaF4LPHSUKusBzwROiYiTI2Lrbvobq4jYCTib8r2510iHUm4a%0A+GX1OVVPQ9ev8bwEuBR4M2UGZTubAe8CLuvn+6cXEbF5RJxACai/gOEp+tqZQ1l77VvAZ8ZpeJKk%0AATJgIUmShsjMqymzFuoOGY/+qouMC4B/GI/2J1pEvIhy599mAx5HUO4+f1OXVR8PnB4RD+v/qKa/%0A6rydTQm8RZfV1wbeCvx2rBffq4tiv6Tc/duNpwEnVWmsJkxEbEEJWL6R7tPWBvBy4MyIGOlCu9qo%0AgqwnMXKgom594OiIeMMY+55BmV11JN0999tTPqv2Hkv/1Rj2pwQYD+uxicOAc6uL2BOhKRgwv8O6%0A9eNOb/P/HbXZZv2K+4FzOhwPEbEbcB7wKnq7RvEU4PyI2LOHul2LiF0o56rbhclfDpxQpb3s53je%0ABvyAkQMVdVsCp1XnfsJVKQp/xzj9tpQkTW2uYSFJkpqcAhxaK9s/IiIzs899fRbYvaF8IXAyJWf6%0AbZQLIBtQckPvTFkTYj/KXaAjuajl/3di6J279wJXdjDGBzo4hmpMb+bBCy6r71g9Bbieku5gW+Ax%0A1Tae3km5aL7a3ZRAygXAzZTzuCvwfIbfyfpQ4NSI2DMz7xzncfbiHoY+r3vU9t9MSWMxkhv6OiLK%0AHcKU57vpTt/rgeMod8DeTrlYtAclULd57dgnACdHxIHZe472bzP0juvLKQGMy6r+N6a8Bp/P8DvJ%0Anwi8HfiPHvvuSrVewWmU90/drcDPgT9T0oBsTsnL/nzKnfatdqMELfbMzNvbdHdR7XG3nwn3jLBv%0ASoqIAyipjWbVdiVwLiWQcR0lpdxc4OmU18jqoNaXgfeNYQifocxoqLu36vtsyvt5PUqQ4tmUtE1Q%0AnrvjgZ/02nlEzKe8N+p3d6+iXFA9m7IWwZ3VGOZS7ph/CkNnre1CCfbtnZl39TqeDp1B+X5p7X/+%0AaJUiYjOGfl4uAf7Y8rgesHgS8MFRmt2b8t3c6pzscJ2TiNij6nfjht3nUM7/Qsr5n0V53z8OeAZD%0AX7NzKbMY9srMGzvpuxfVWlCnMvzzB8pnx/HAFdV451DO9/Mon/kATwU+0cchHUqZGbvancCvKO/d%0AWyjXfOZRZiTUg3sbAt+pvmvqM2tXu5gHv0+3p/x2WO1+ynfKaO5tKPsi5bO87lLKb6bLKd9Vrb/9%0AdqGsK7Mvwz+vJEnTyaBzUrm5ubm5ubl1tzHOa1hUfTy2oY8Edh6l3oJuxkW5ML6K4bmJn9PhOGdT%0A/rF+InBMB8d3Nb4enofWNSJOA3Ybof6w3OD0cQ0LhuaC/jawSZu6a1GCG025o7/T4bmo1zuqx3N6%0AdK2dRRPZ/wjP6xEd1AvKxdV63fsoF//XalNvPeBTNK8v8bkOx1x/Xbc+lzcCzx+h7gbAfzf0fQew%0AXq/nsctz/rU276WPNb1PqjozgHdT8uzX6x7XRd/1c7dgIv7mUcaQTNAaFpSL9Jc29H85cOAI9XYH%0ALqy9znv57DqI4d8BSUlP1rguUVVvPuXicNv+O/z7t6I5R/+3ge1Gqbsj5cJwve5PJui5O7+h77bf%0AOVWdQ2vHn1jbP5MS3F69//7RPgeAf20Yxwc6/Bs2ogQjhr2HGf33xraUNa/qdc+gg7V4Gp73jtaw%0AoMxkaPq8PGKEOutQFjBf/RthZXVuu+qf5jUsVn/er6IEQjYaof7LGvpN4NAO//b6+b6sx9fuTg1j%0AuBF4Zof1N6DMavol8O2JeL+5ubm5uU3sZkooSZLU5CJgeUN5v9MEPZfhaXNekJlNKamGycx7M/P4%0AzDyEkvN60Fbf7Xoc8LTMvKTdgdnh3adjsPpu4U9m5j9mm5kSmbkqMz9DyR+9orb7iIh44ngOchp5%0ACSWfeqtllODb5zJzVVOlzFyame+lpEKqe1uP6W5WP/d/oyx2+rN2B2bmPcARlEXZW21CmcUwriLi%0AccDra8WrgFdn5r+1e59k5srM/HQ1xvpn1T9ExLiPfZp4D2WmVatLgcdl5tntKmXmnynBhtVpfzpd%0Ad+j/VGnr/pPh3wGfzcyXZ+atI/S/gJKGaGGv/Ve+zdAZRiuBl1WfmdeOVDEzr6K8579T23V4ROzb%0A43i6cVpD2WjrWMyvPV7Q+iAzV1BmNKw2Cziwyzah8/UrPg88vFb2L5l5WGYubKqwWmb+PTNfTAn4%0AtnoC8JwO++9KRBxE+axvdRdwcGYe3a5eZt6fmR+kfNauotwo0K8ZAutWbb44M4/MEWb3ZOYxNH/X%0AdJs6cKye11B2aGb+spPKmXlPZh6Xmc+kzGqVJE0zBiwkSdIw1UWLppQqc/vcVT0AckVm1lNSdCQz%0A7+vDePphEfCqzGwK+Ey0BZl5ZCcHZuaJwEcbdr21v0Oatt7RUPaezDylk8qZ+Q3KTINW0abdTiwH%0AXpiZ13TQd7bp5+k99t2NtzeUfT4zv9dJ5cz8BfD+hl3vHNOoBu+kiPjTGLd3j9RBlUe/fvFyOWVG%0ATttgwWqZeS8lpVmvaeOezPCUMOdQFgQeVWbeREl71y6VzYgiYh+GBxmPzMwfdNpG9d55PSXI0+pf%0AexlTl5qCAvNHqVPf3/R92/E6FtX6FY+rFS+lrEcxoojYAXhlrfizmfmF0erWHEmZVdFqvM5/08Xx%0At2XmhZ1UzszvM/xzvh8+mZnHdjiGb1NS7LV6SvVcTpT6b7+/ZOaor5kmk+i3nySpjwxYSJKkdpou%0AQnWzoGMnNqw9vq3P7Q/CB6u71ieDboMNn6KstdDqeRHRtCaDKtWCvY+tFf8F+EqXTR1JSS3S6vCI%0AqK8x0YkfZObvOz24mg30h1px/W/qq4jYluFr5dwCfKDLpj5LyRnf6oCI2KvXsU0Cj6Dkvh/Ltu0o%0AfRxKSYnU6suZWb/43lZm3gx8pNPja17XUPaOKgjQaf9/YvgMh069t/b4SsprqStVcPrjteJnRsRo%0A6yuN1ZkMnxV3UDVzZZhq/YrW9aLuZvh7HprXsWhnH4avX3FWZnay7tM7GboGx200Bx9HVL1e6q/B%0AA3r83GyrWqOo/nn1J0pKvW68j/6uhXM7JX1eN75fe7wuZQ2giTIdf/tJkvrIgIUkSWqnfuEUek+7%0A0U79H6mPjoimhTenirsYw+KvfXZuZv6lmwpV+p36ne0zKYuEqr2DG8q+3i4NVDtV2q4f1orXpoPF%0AdBt8s4c659ce79xDG914MkMvWAJ8t7pzv2PVBeOmv7fpedGD6rMLoLfXzdFAJxeo655ce3xJZp7b%0AQzv/1W2FiFgXOKRWfHS2X3h4NCfVHq8L7N9jWx2pAuMX1IrnAI9sU+UghqbfOrPN33s+ZU2Q1faJ%0AiPXbtDm/oazTdFD1tG0/HMPd8qczfGHn+T221c4TKN+Hrb7dTYANIDOXUBa575cf9HDe6p/1UBa0%0Anij13357RkQ98CVJWoMZsJAkSe00/U7o6h/mHainAJgN/Ki6E3QqOi8zlw56EJXje6x3XEPZuF54%0AmwbqKVGg9wtSTWk9mtofyVKaL0iN5qra4xnjfBGp6e/6aY9t9eO8rWnq7+vLupldsVpm3k5tLYTR%0ARMSOwBa14vpF/077P5fu79Dej7IQcquzeum/GsPtwJJa8WN6ba8L3axjMb/2eEHTQVUA8JyWolm0%0Afy/V22w3piEiYheGz+4Zy/lfzvDZgf0+/03fgz29ZoETxzKQml7SaNY/6wEm8maR+m+/TYBjImKT%0ACRyDJGkSm8g8hZIkaWpp+odjvy/G/xq4EWhNOfQM4G8RcQzl4uWZk2Q9iE40pdcYlI7TAdX8hZJm%0ApPV34rimBpoG6qmHrq/y6/fi9zy4KGu79kdzTY/vmfoFVygXscYrxVn971oOXNRLQ5l5TUQsptxh%0A3q79qWSHzFw0Xo1Xd8zXF9vu9TNjdd2ndXH8oxvKxvL5+Ue6mwnWdAH+qxHRy0yR1eqzEOoBmfFw%0AGiXFUKv5wJcajp1fezzShe7TgafU6v629YBqDZT6eWya9dGk6fx/JCLGsvbEQ2uP+33+66/ZJcDf%0Aemzrj2McS6t6OrxOtPusnygnArcy9Dl6LnB1RHyP8tvv7Go9NUnSGsiAhSRJamfThrK7+tlBZi6N%0AiDdT/nHamqpiY+Cfq+2+iDiHckfeecDvMrMpXdVkcMugB9Di8l4qZeb9EXE18PCW4i37M6Tpp8oX%0Av3mtuOu71FfLzHsi4jpg+5bibi+83d5j901BjrV7bKsT9b9rUZWWrFeXUNLetGtfD5rD0M9c6PEz%0Ao3JZl8fX3zMAi8bQ/9VdHj+3oay+APhYNf2N/XYWJR3XrJaygyIiWlMVRcTmDL3gfg8jB6g6Wcdi%0AH8qsyFZndniRuen879RBvW70+/zX27um23RQLRaNcSytevm8n+jP+iGq77m3AvUF7jcB3lJt99R+%0A+51ZpU2UJK0BTAklSZKGiYhZNAcsrut3X5l5HPByhuefXm19yp2e7wP+B7g1Ii6MiPdGRP2OykHr%0Aa0BnjJruoOy1rmka2tuI4b+px3pRpR6Q6zZF2lSZkVT/jOn3eVtnhNz7a7qm93Q/PzNG0/T9MpH9%0AT0Qwod9rPg1TpSCsp9fZnKGLa8Pw9SvOGiWwcB7QGjzcJyLqwYn5DfU6Xb9iKp7/+mu259drtXZI%0Av2auTZXP+yEy84fAq2k/c3cDyjpE/w6cANwWEedHxLsiYpsJGqYkaUAMWEiSpCaPoXkmZq/pD0aU%0AmT+gLPj4VeDuUQ5fi5Ki6JPAVRHxrYiYM0qdiTKZ0hd0tXDxKHU3HMtAprmmczOWc99Uf7qe//rf%0A1e/z1tSHin6/brutW18/AnpbuHu1+7s8vilgMlU1BQnmj/J4wUgNZub9DA2EzAQeP0qb7cbSZCqe%0A//prdiyvV+j+NTvtZObRlNR032D0AM5alFk9n6akjvraFF7vTJI0CgMWkiSpyQENZXfRvFBjX2Tm%0A3zPzTcBDgMOAL1Py2a8codrawGuAP0fEVM5XPx7qd8OOpe5oQaQ1WdO5Gcu5b6o/Xc9//e/q93lr%0A6kNFv1+33dZtujt9LMGljbo8vumu7kdkZvRxO2IMf083Oll4u/64k4Wa26aFarN+xV10vg5J0/l/%0AUp/P/zM6HEun6q/ZsQZDu33NTkuZeW1mvp7y2+9wyo0rf6Gs5dTOLOD1wEUR0bQejiRpinMNC0mS%0A1KRp8dKzx5CvuWNVioufVxsRsQGwP+XuzmdQ7rCr33SxFfCLiHhUZt423mOcIjam9xRV9cU3Jypv%0A9ITl0O6juxi+SPZYU2jV6/e6JsVkdwdD/9Z+n7f7M/O+MbY5XTW9p8ey6G63dZvWIRpLmqBu697a%0AUDZV79Y+h5K+ad2WsidGxFqZuSoitgAe2bLvXjpbGLsesJjf8v/7MnyR8TOqVEedmIrnv/6a7fn1%0AGhEbMjW/78ZN9Vn9s2pbfY4OoPz2eyZlZm193Z25wEnVb7+xpJSTJE0yzrCQJElDRMTDKf84rDth%0AoscCZXHGzDw5M4/KzP0pixF/gqH5taEELd4z4QOcvHbupVK1fsm8WvFoi4nXU2H1eiFmIvKa91UV%0AxKtffOt58d4qT/x2teKmi3vTweLa4x0ioilVUKd2qz2eruetHxYD9QD0LmNob9cuj29aD2ksd0rX%0A12wYzc0NZds3lE16Vfqmc2rFmwJ7VP9fX7/i7A4Xxj6HoWmPHltdRIaxpYOCqXn+66/ZHRrW9ehU%0At6/XNU5m3p2Zv8nMD2TmPsAOlHRQ9VRac4F3TPgAJUnjyoCFJEmqezvDfyPcD/xkAGMZJjOvz8z3%0AAU9jeLqo5w9gSJPVY3ustzvDAw6/H6VOfSZHr6kuduqx3qDV06DMjYiH9NjWYxn+/hvt/E9V9fM2%0AE9izl4YiYjtgy1rxdD1vY1bdzXxZrbjXz4xe6v6e4Z/f+/fScURsTPcBk/pC1QBP7KX/SWKkdSzm%0A18oXdNJgNduxdSZG6zoW9TbbjaGdqXj+z689Xosy06QXPb3W12SZeU1mvgc4hOHBVn/7SdI0Y8BC%0AkiT9n4g4mJIXuO6YzKzfDT1Qmfk7hs/62DEi6mkqWtXvKp3R31FNKof2WO+whrJzR6lTTy/zsG47%0AjYhtgR27rVepX/ic6Of17Iayw3ts6wUdtj8deN4Gq/6+3jUiur3wT0RsSvMF7LYy815KnvpWh7Tc%0Awd+NF9F9quPTGP59cEi1NsNUNNI6Fr2sX7Hagnqb1Sy8A2vld1DWnOrUhQz/3nhKFXyarOqzWABe%0A2mNbLxvLQAZo4L+hMvNk4Ne14t0iYjr/npOkNY4BC0mSBEBEPAz4IcN/H9wHfHDiR9SR+h3CMHIu%0A9fpCsxv0cSyTzQER8cjRD3tQlY7nFbXiFcDJo1S9vPZ474jo9nfm67o8vtWgn9f6xROA13V7DqqL%0AdfULYMvp7s7lqeQUhgebXtFtmpWImAm8tmHXb3od2Brilw1lTedxNK+iLILbrR/XHq8PvKmbBqoA%0Aw9u67Tgz72L4xfi5DP/8myrOp3xXt3pCNdOrNVXafQyfKTCSpnUsmtavOD0zR1okeYhqrYsTa8Ub%0A0uXzP8EuAK6ulb0kIuZ200hEPAV4TN9GNbEG/V27Wv23X+Ai5pI0rRiwkCRJRMRzKP8Yb1pD4L2Z%0Aef0ED6lTW9ceN60n0Kq+aOYOEVFfxHE6+UKXx7+HctGu1f9k5o2j1Kun3tkSeEqnnVbpfN7a6fEN%0A6s9r1zM8xiIzz6fcMdxqd+ANXTb1MYYvPHtsZo62hsiUlJk3AD+vFT+E7gOk/8Lw9RfOysw/9jq2%0ANcTxDF9L4M0R0fFaFhExB/hAj/3/F0PXSAB4fzf9A//G8LVLOvXRhrL/qIL3U0pmPgCcVSvehPLe%0AaP2OOyczl3fR9NkMvat+L+C5Dcf1ElT9OFAPcvx7REzKi/lVQObrteLZwFc7DU5HxEbAf/Z7bBOo%0A/l37kDGs4zEW9d9+yxk+Y0eSNIUZsJAkaQ0WEXtHxPeA/2X4hVKA/87ML49j/0dFxH491n0o8A+1%0A4ktHuRhTT0GyMcNTW0wnT4mIpotyw0TEM4H3N+z6YgfVm+7U/mQn6VWqdDI/pVxc61X9eT1oABdR%0APttQ9h8R0VFe9oj4R+Cfa8UJfG6sA5vkmv6+d0bEizupHBHPoAR66j4zplGtAarPyq/WimcBP4uI%0ApuD1EFX6veMoCzz30v9i4Gu14vWBkztJTRURb2cMs/8y83Tgt7XiTYFfRcQjemkzItaNiNdHxCAW%0AAW4KGry59nhBNw1Wqbtag7EzgDd22PdobV8KHFMrXg84MSL26bY9KLOtIuLlEfGhXup34BsMD/I9%0AB/hWlSprpLFtBvwKePg4jW0i1L9rA3hGt41ExEcioqc1c6qA4nPq48rM+roWkqQpzICFJElrkIiY%0AExHPjogPR8S5lFkVL29z+NHAa8Z5SIcC50bEuRHxtupO+1FFxIHAqQxPAfD9Uao25bT/dkQ8qYcU%0ARpPdsuq//xYR32yXGzwi1oqIf6FceKwHGI7OzDNG6ygzzwYurRXvBRxXXaRpFBFPouQFX31xalm7%0AY0dRf143Bn7c60XHXmTmD4GTasXrASdFxJvbvb6qC5yfAL7J0DuhAT6fmdN64ejqtVO/43gt4HtV%0AQLPxImBEzIiId1JmaNSP+Xlm1mduqNn/Y3hKt0cCZ0ZE24WBI+JRlIvfqxdhXtpj/+8D/lYrmwv8%0AKSI+UQ9cRMSsiHhmRJzC0CDhaOvstHMEcEOt7OHA+RFxZCdrKkRxYER8DlhECcIMYpZGU9CgnrKn%0Am/Ur2tWpt3krcHEP7QK8heHpfbYBfhcRH4uILTtpJCL2qj5HrwK+R3kN911m3kFzwObVwEUR8dJq%0AFkXr2LZunUMBAAAgAElEQVSJiLdR3mcHVMWXA7ePxxjH2TkMX/D6ixFxSJWar1MvAC6MiLMi4i2d%0AptWKiIMoqQTrKclG++0nSZpiul2cTJIkTU57R8Sf2uybTbl7fWOGX5Buci8lDdRX+jW4DuxXbZ+P%0AiMuBP1Hu5FvMg9P8NwF2piwguldDG1cwSgqkzDwvIi5haAqRnSnBj6URcT3D84ADPKtKXzOVfIBy%0AMRLgn4AXRsTxlCDVLZTzuSvwfKApUHQN8PYu+nsfw9P7HAJcFRE/rfq9gxJk2gl4OkPzeJ9Z9dnL%0AYqTfpaR3af1t+2zg2RFxB+WO2PtrdW7IzGf10NdIXk157bamq5gNfAl4d0QcRwns3AlsAexJmSW0%0ARUNbfwCO7PP4Jqt3Ak8AHtVSNpNy9/wbI+LnwJ8pF0Y3pbx/D2N4+jKA6yiv96nupIiop0vqxYWZ%0A2fZ8ZOayiHg1JfjQGvjZFTg7Is6mBOKuo6Tv2RZ4GmUtg9WL3K4EPgR8stvBZea9EfEiyjo5rcGB%0AdYB/Bf41Iu4EbqIEALeq9rX6KuW7ojXA0tF6Cpl5Q0Q8j/L3t87K2oCSsujfIuJMSlD0Rspn2HqU%0Az89tKN9Fj6U5neJEuxC4h/brCiwFzuuh3dOB946wf0Gvd7dn5pIqJeU5DP0cXIfynfLO6jV4JvB3%0AykX+WZTPga0on6F7U1LJTYjM/HlEfIbyudVqV8qMkZURcTOwhPI3bcHQYPQy4JWUma2t6uv5TDqZ%0AuSgiTgOe3FK8DXAC8EBEXEv5DVV/PbwiM+uzM6DMcD0Q+EL12++PlODXrQz97bcLJc3kHg1t/JXh%0AM8UkSVOcAQtJkqaH2TT/Q64bDwA/AN4/4DUrdqm2F3VR53rgHzKzKdhQ9xbKYrwzauXr0T5VQy8L%0Ayg7af1Au5LywerwR5SLJKzuoez3w5MzsOCd0Zh4fEd+hXLRvtQnlAvJIF5EvpVy4/49O+6v1fWOV%0A+uqoht2b0pyyZiwpqNqN45aIeAIl7cdOtd3bUfLJd+JM4LmZWQ+yTEuZuTQinkxZhHff2u4tgdd3%0A2NSlwDMycyreuVzXr9lBo76HM/OciHg+8DOGftYF8LhqG8lbGD7DqmOZeWFEHExZvL7de7Xd+/VH%0AlEW3j6qV39Vl//tT/v6da7tnU4KrT++0vUHJzBUR8TvgmW0OObda66JbZ1Eupte/M1frZf2K/5OZ%0AV1YpoH7G8JsR1qHcpPCksfTRb5n5rohI4F0Nu2dQLuJv07BvKfCizDy/YUZCx6/ZAXsHZUbTurXy%0AWQz/3ltttBSNQQn4jJoKrmYRcNia8l0pSWuS6Zb6QJIkdScpd2X+KzAvM189wcGKm/rQxgnA/pn5%0A104OzsxTKRfH63mop5XqjteXMXyR0NGcBRyUmfU0LZ14LSW1UTd+Czw+M0daLL0TH6EswNuPu9J7%0AlplXUe4YPZbhd5mOZjllNsbBVeqRNUa1nsGTKOl0Voxy+LDqlGDr4zLz2n6PbU2QmSdSZiVd10W1%0ApcBrMnPMiwhn5gWUND4/7rDKXZQZYC/NzBUMD3Qs6bL/iymp6b5M76npVrsA+MUY2+jVSMGDBb00%0AmJl3Ue5876XPTvtYRAmMfQK4e4zNXUxZF2lcZea7Ke+ZqzusciFwYGaeEBHB8CBcV6/ZQcnMiygB%0AvEVjaKYfv/1+DhyQmQv70JYkaZIxYCFJ0vS2inJR6Q7gSsrF6GMo6YKeC2yRmftk5qcy88aJHlxm%0APoOS3uVdlLurO71ovQT4b8qF9edm5t+77PcEYB5l9sF/AedT/gF9L91fZJ60MnNFZr4BeCol7dVI%0AaVL+SAk4PKHHYAWZuTIzXwccTEmhMtK5vAh4eWY+rR93xGfmqsz8OCVlzZspFz5Xp5YY6wXIbsey%0AODNfRJkt8GPK+28kN1ICPY/IzLdm5oSOd7LIzPsy842U1FDfZvSLWrcDPwQem5kvW9OCPP2WmSdT%0APo8/xsiBi6WUz99HZ+a3+9j/jZn5Ysrz/yFKmqDrKEHIpZQLpCdQFqffLjM/35KKaKtac11/pmTm%0AXZn5Fsp3w0cpn4mdpJZaSsmrfySwW2bum5m/7Lb/PhkpeNDL+hWj1b2pWjx7zDJzWWa+D9ieEnw+%0Aj86Clw8Av6OkkNsrMx+dmT/qx5hGk5knUWZDPY+SmvBi4DbKjJQllBSBXwOeWv3WWp26cwuGz1iZ%0AMjPDqrWtHk5Z/PprPJgy7R46eM9k5nzK+/y9lODebR12fQflu+FxmXlYZvYj8CFJmoSix3STkiRJ%0A46JaeHtHykWjTSipBJZT7qi9hbK2xZWZ2VGOcj0oIrag5HnfkZLn/C7KRYY/VjMD+t3fHMqivFtT%0A7oC+n3IB8vzM7PSu1CkvImZQ0nPNA+ZQ0nPdSXk9L8zMPw9udJNXdRfyHpQ0I1tSPg/uoqxXcDVl%0AfQY/B8ZBde73pqRI2pqS7uV2ygLJ52Vmr4tsj4tq/aFtW4q+l5mdpL8brd1NKedhS8o6FRtRcvTf%0ATfnsvBz4W2ZO+vUHpqKI2IAy82UryvnfhBKAvpsS0LwcuCozlw9skD2o1u2or2HxuMw8exDjmQwi%0AYnse/O23MeW33wM8+FxfTPnt5wUsSVoDGLCQJEmSJE1JEbEnw1MWvSUzvzyI8UijiYivMXRtnhXA%0Ahmvq7DpJkupMCSVJkiRJmqre01B2xoSPQupARDwEqM/+ucBghSRJDzJgIUmSJEmaciLiBcBLasXn%0AmWZNk1FErAV8D1ivtusbAxiOJEmTlgELSZIkSdJARMQuEfHWiNiwy3qvpVz8rftSf0YmNYuIV0fE%0A/C7rbEpZt+Lg2q5bgQlZJFySpKnCgIUkSZIkaVA2Bb4A/D0ifhARL4mIHauFv4eIiO0j4oiIuJBy%0AV/o6tUN+A/xg/IesNdxBwGkRcWlEfDwiDoqITeoHRcTaEbFfRHwS+Bvw7Ia23mA6KEmShnLRbUmS%0AJEnSQETE/sA5DbvuAxYDdwPrA5sDG4/Q1PXAPpl5U98HKbWIiKOBVzXsWgzcCTwAbALMAWaN0NRX%0AMvPNfR+gJElT3MxBD0CSJEmSpJr1ge07PPZ84FCDFRqwOdU2mgQ+kJkfHefxSJI0JZkSSpIkSZI0%0AKDcApwOreqh7HfA24ImZeWNfRyW19zvg2h7r/gp4vMEKSZLamxIpoSJiR2BfYC5lSuUdwGXA2YPI%0A9xgRGwG7Uu742RqYXe26E7gJ+ENmXjPR45IkSZKkqSgi5gDzgQOA3YB5lLvVZwMzgCWUfwdeD5wN%0AnAGcmpnLBzBciYjYE3g85VrFjsB2lLRl6wErgNur7VLK6/XkzLxsMKOVJGnqmNQBi4g4FHg/sFeb%0AQ+4BjgY+lJm3juM41geOAJ4I7Ef58TyaRcB3gC9n5u1d9DUfOK3bMba4JjPnjaG+JEmSJEmSJEkT%0AblIGLCJiHeC/gJd1WGUxcHhmnjFO49kJuKLH6rcAb8zM4zrsaz4GLCRJkiRJkiRJa5hJt4ZFRKwF%0A/JjhwYqVwNXAnyjTgVvNAX4ZEQeM/wiHuJMyvfM84CJKcKJuS+AnEXHEBI5LkiRJkiRJkqQpZeag%0AB9Dg3cDzamVfAz6SmTfA/wU1ngd8npInEmB94NiIeFRm1gMa/XIx8EvKIlvnZ+bN9QMiYgfg1cC7%0AKLkroQSGvh4R5/aQs/J7wHe7OH5pl+1LkiRJkiRJkjRwkyolVERsTplFsWFL8ZGZ+ck2x28LnMnQ%0ANSU+nJkf7PO4ZgNbZ+aVXdTZEzgV2LSl+NjMfNEo9eYzNCXUhzLzqM5HK0mSJEmSJEnS1DPZUkK9%0Ah6HBijOAT7U7ODP/DvxTrfjtVeCjbzLz3m6CFVWdPwFH1oqfHRHr9m9kkiRJkiRJkiRND5MmYFGl%0AeXp1rfioHGUKSGaeQknRtNqGwAv7PLxe/RBY1fJ4Ng+msJIkSZIkSZIkSZVJE7AADqQsnr3a34AF%0AHdb9r9rjQ/sxoLHKzLuAxbXiLQYxFkmSJEmSJEmSJrPJFLB4du3xb0ebXdF6bO3x/GrdicmgngLq%0AzoGMQpIkSZIkSZKkSWwyBSz2rD0+u9OKmXkDsKilaBawWx/GNCYRsQuwcUvRPcDCAQ1HkiRJkiRJ%0AkqRJa+agB9DiEbXHl3RZ/xJgXq29C8YyoD7499rjYzJzRbeNREQAOwBbAjOA24GbMvOOsQ9RkiRJ%0AkiRJkqTBmxQBi4hYj+GLUV/XZTP143fpfURjExHrAp8EXt5SvBj4QA/NvQp4C7BZQz+XAacCX83M%0Av/bQtiRJkiRJkiRJk8KkCFhQFqKOlsfLgVu6bOPvtcdbjmlEo4iI/YANW4rWrfrcG3h+rf+bgGdl%0AZrd/EwydNVK3a7W9MSJ+Brw+M2/voQ9JkiRJkiRJkgZqsgQsNqg9vq+LBbdXu3eUNvvt68Aeoxyz%0ADDga+EBmLh7HsQRwOLBvRDwzM7tNpzVy4xFbAnO6rLYBJXhzF7CEMgPmgX6OS5IkSZIkSZI0ZrOA%0Ah7Y8Pj0zlwxiIJM1YLGshzaWjtLmRHsA+CLwjR6DFQuBE4HTgb9SZpwsBTYFdgYOBl4PbNVSZzvg%0ApIjYLzNvHsPY6/4Z+GAf25MkSZIkSZIkTU7PA/53EB2vNYhOG6xbe9zLnfj31x6v1+NY+mUW8B7g%0A8oj4VkRsOFqFyiLgSZm5S2a+MzP/NzOvysy7M3NFZi7OzLMy8yjKQtxfr9XfHvhqv/4ISZIkSZIk%0ASZImwmQJWNRnVMzqoY11RmmzrzJzz8yM1RuwEWXmw8uBX7YcOgN4DXBmRGzeQbuLMnNBh2NYlplv%0AAD5f23VYROzdSRuSJEmSJEmSJE0GkyUl1D21x/UZF52oz6iotzmuMvNu4G7gCuCYiDgY+DElhRPA%0A7sB/A4eMQ/fvrtrdqaXs5cCFfWr/q8BPuqyzK/DT1Q+OP/54dtpppxEOl9TO3//+d57+9Kc37vv1%0Ar3/NtttuO8EjkiRJkiRJ0nRx5ZVXcuihh7YWXTeosUzWgMX6ERFdLrw9e5Q2J1Rm/jYing2cyYMz%0AWZ4dEQdn5m/73NeKiPgiZc2M1Z7Wx/Zvoayh0bGIGPJ4p5124pGPfGS/hiStUWbPrn+8PWjnnXdm%0A3rx5EzcYSZIkSZIkTXe9LNnQF5MlJdStQGtwYm1gyy7bqN9i3NUF9vGQmecA368VHzFO3Z1Se/zw%0AqEcNJEmSJEmSJEmapCZFwCIzlwLX1oq367KZ+vGX9T6ivjqu9vjAceqnPk1nJg+mo5IkSZIkSZIk%0AaVKbLCmhoAQYtm95vBtwQRf1H9HQ3mRwVe3xVuPUz/KGsrXHqS9JE2jevHl0lyFPkiRJkiRJmnom%0AxQyLyp9qjzueiRARWwPzWoqWA5f0YUzjoSmw0A/1QEgCt41TX5IkSZIkSZIk9dVkClicWHv81C7W%0AYKgvMH1aZg500e0W29ce3zxO/Ty+9vjGzFwxTn1JkiRJkiRJktRXkylgcTZl8e3VHgbM77Dua2qP%0A/6cfA+qT59Qe/3mc+qmfg/oi3JIkSZIkSZIkTVqTJmCRmauAo2vFHxxtlkVEPAV4QkvR3cCx/R1d%0AbyLiEcCra8V9D6ZExMsZHtw5vt/9SJIkSZIkSZI0XiZNwKLyKaA1ldNBwHvbHRwR2wLfqhV/ITNv%0AbTq+pV7WtvkjHLthRHw1IuaOPvwh9R4F/BqY1VJ8DfCTEeq8OCIO6yIVFhHxEoafgz8BP+9iuJIk%0ASZIkSZIkDdSkClhUgYaP14o/UQUMtlldEBFrRcShlDRS81qOvQH4TJ+HNQN4I/C3iDghIl4ZETs2%0ABRUiYlZEHBgR/wn8AXhoy+4E3pKZS0foa1fgZ8DCiPhYRBwQEbPb9PPkiPgf4AfAOi27lwFvzMzs%0A+i+VJEmSJEmSJGlAZg56AA0+BRwIHNJS9kbgdRFxDbAE2AHYpFZvKfDCzLxznMa1djWm1eO6OyJu%0AAu4EAtiYEjxZu6FuAq/NzBM67Gsn4H3Vtioirq/6WdrSz7oN9ZYDL8vMczvsR5IkSZIkSZKkSWHS%0ABSwyc1VEvAD4DvDill0zKAtxN7kNODwzzxrv8bXYsNpGcwXw+sw8rcd+1gK2q7aRLARempm/77Ef%0ASZIkSZIkSZIGZlKlhFotM5dl5kuAwynrMbRzL/BVYLfMXDBOw1lCWUvjU8D5wAMd1FkOnAK8HHh0%0AF8GKY4FPAOdQZlOMZgXwO+ClwKMMVkiSJEmSJEmSpqpJN8OiVWb+DPhZROwE7AdsS1nE+k7gUuCs%0AzFzWQ7sdL2pdrQVxRrUREesAuwE7Alvz4CyLJdW4LgP+kpmdBDbqfV1CSQNFRMwAdqHMKpkLbET5%0A2+8B7gCuBi4YZU0MSdPAokWL2GGHHRr3XX311cybN29iByRJkiRJkiSNg0kdsFgtM68Erhz0OAAy%0A837gj9U2nv2sBC6pNkmSJEmSJEmSprVJmRJKkiRJkiRJkiStWQxYSJIkSZIkSZKkgTNgIUmSJEmS%0AJEmSBs6AhSRJkiRJkiRJGjgDFpIkSZIkSZIkaeAMWEiSJEmSJEmSpIEzYCFJkiRJkiRJkgbOgIUk%0ASZIkSZIkSRo4AxaSJEmSJEmSJGngDFhIkiRJkiRJkqSBM2AhSZIkSZIkSZIGzoCFJEmSJEmSJEka%0AOAMWkiRJkiRJkiRp4AxYSJIkSZIkSZKkgTNgIUmSJEmSJEmSBs6AhSRJkiRJkiRJGjgDFpIkSZIk%0ASZIkaeAMWEiSJEmSJEmSpIEzYCFJkiRJkiRJkgbOgIUkSZIkSZIkSRo4AxaSJEmSJEmSJGngZg56%0AAJKkkc2ZM4djjz227T5JkiRJkiRpOjBgIUmT3OzZs3nBC14w6GFIkiRJkiRJ48qUUJIkSZIkSZIk%0AaeAMWEiSJEmSJEmSpIEzYCFJkiRJkiRJkgbOgIUkSZIkSZIkSRo4AxaSJEmSJEmSJGngDFhIkiRJ%0AkiRJkqSBM2AhSZIkSZIkSZIGzoCFJEmSJEmSJEkauJmDHoAkaWS33HILb3rTmxr3feUrX2HLLbec%0A4BFJkiRJkiRJ/WfAQpImufvuu4+f/vSnjfs+/elPT/BoJEmSJEmSpPFhSihJkiRJkiRJkjRwBiwk%0ASZIkSZIkSdLAGbCQJEmSJEmSJEkDZ8BCkiRJkiRJkiQNnAELSZIkSZIkSZI0cAYsJEmSJEmSJEnS%0AwBmwkCRJkiRJkiRJA2fAQpIkSZIkSZIkDZwBC0mSJEmSJEmSNHAGLCRJkiRJkiRJ0sAZsJAkSZIk%0ASZIkSQNnwEKSJEmSJEmSJA2cAQtJkiRJkiRJkjRwBiwkSZIkSZIkSdLAGbCQJEmSJEmSJEkDZ8BC%0AkiRJkiRJkiQNnAELSZIkSZIkSZI0cAYsJEmSJEmSJEnSwBmwkCRJkiRJkiRJA2fAQpIkSZIkSZIk%0ADZwBC0mSJEmSJEmSNHAzBz0ASdLI1l9/fQ4//PC2+yRJkiRJkqTpwICFJE1yW265JT/5yU8GPQxJ%0AkiRJkiRpXJkSSpIkSZIkSZIkDZwBC0mSJEmSJEmSNHAGLCRJkiRJkiRJ0sAZsJAkSZIkSZIkSQNn%0AwEKSJEmSJEmSJA2cAQtJkiRJkiRJkjRwBiwkSZIkSZIkSdLAGbCQJEmSJEmSJEkDN3PQA5Akjeze%0Ae+/lpJNOatz3rGc9i9mzZ0/wiCRJkiRJkqT+M2AhTUOZybLlq1hv1oxBD0V9sHjxYl74whc27rv6%0A6qsNWEiSJEmSJGlaMGAhTSPLlq/kU7+6jB+cdy0rViUH7TyHTx++O5tvsM6ghyZJkiRJkiRJI3IN%0AC2ka+dKpV/CdsxZx/4pVrFyVnHrZLfzj0RewYuWqQQ9NkiRJkiRJkkZkwEKaJpYtX8m3z1w0rPyi%0A65fww/OvnfgBSZIkSZIkSVIXDFhI08QFi25n6fKVjfs++9uFLLlv+QSPSJIkSZIkSZI6Z8BCmibO%0AWLi47b477lvOF065YgJHI0mSJEmSJEndMWAhTRNnLLx1xP3fPWcRV95yz8QMRpIkSZIkSZK6ZMBC%0AmgZuWrKMy2++e8RjVqxKPvaLSyZoRJIkSZIkSZLUHQMW0jRwxhXt00G1Ou3yxSy4/JZxHo0kSZIk%0ASZIkdc+AhTQNnD7C+hV1H/3FpSxfuWocRyNJkiRJkiRJ3TNgIU1xK1clZ14x8voVra685R6OOfea%0AcRyRJEmSJEmSJHXPgIU0xf35+jtZsnR5V3U+d/IV3HHvA+M0IkmSJEmSJEnqngELaYo7Y2Hz7Iq1%0AZwT77bBZ474lS5fzhVOuGM9hSZIkSZIkSVJXDFhIU1y7BbcfsdVGvPKAeawzs/lt/r1zr+GKm+8e%0Az6FJkiRJkiRJUscMWEhT2JL7lvPHa+9o3LfHQzdhs9mzeO4e2zTuX7kq+cgvLiUzx3OIkiRJkiRJ%0AktQRAxbSFHbWVbeyqk28Yfe5GwNwyO7bsMUGsxqPOWPhYhZc3jxDQ5IkSZIkSZImkgELaQo7Y2Fz%0AsGGz2bPYdpP1AJg1cy1euu92bdv4yC8uYfnKVeMyPkmSJEmSJEnqlAELaYrKzLYBiz3mbkxE/N/j%0A/R+2Obs8ZMPGY/+2+F6+e8414zJGSZIkSZIkSeqUAQtpirpq8T3csGRZ477d524y5HFE8IoDtm/b%0A1hdOXsjt9z7Q1/FJkiRJkiRJUjcMWEhTVLu1JyLgUdtuPKx8xzkbcNDOcxrr3LVsBZ/77cK+jk+S%0AJEmSJEmSumHAQpqizrji1sbyneZswAbrzGzc96J9Hso6M5vf9secdw2X33R338YnSZIkSZIkSd0w%0AYCFNQcuWr+S8v93WuK+eDqrVpuvP4tA9t23ctyrhIydeQmb2ZYySJEmSJEmS1A0DFtIUdP7Vt3P/%0AilWN+/aYOzwdVKtnPXpr5mywTuO+M6+8lVMuvWXM45MkSZIkSZKkbhmwkKagMxY2r18xe50Z7Dhn%0AgxHrzpq5Fi/bb7u2+z920qU80CYYosGYN28emdm4zZs3b9DDkyRJkiRJkvrCgIU0BZ3eJmDx6G03%0AZq21YtT6++6wGbtutWHjvqtvvZfvnrNoDKOTJEmSJEmSpO4ZsJCmmBvuXMoVt9zTuG+k9StaRQSv%0APGAe7UIbXzjlCm675/4eRyhJkiRJkiRJ3TNgIU0xv7uieXYFwO7bjrx+RasdtpjN/F3mNO67e9kK%0APvPbhV2PTZIkSZIkSZJ6ZcBCmmLOWHhrY/ncTddj8zaLabfzwr0fynprz2jc96Pzr+XSG+/qenyS%0AJEmSJEmS1AsDFtIUsmLlKs68sjlgsUeH6aBabbL+LA7dc5vGfasSPnLiJWRm1+1KkiRJkiRJUrcM%0AWEhTyEXXL2HJ0uWN+3af23k6qFbPfPTWbLlh88yMs6+6jd9ccnNP7UqSJEmSJElSN2YOegCdiIgd%0AgX2BucAs4A7gMuDszFw2gPFsBOwKbA9sDcyudt0J3AT8ITOv6XOfmwOPA3as+rsXuAo4KzNv62df%0AmrzOWNi8fsWsGWux61Yb9dTm2jPW4mX7bc/nTm5es+LjJ13K/F3msM7M5tRRkiRJkiRJktQPkzpg%0AERGHAu8H9mpzyD0RcTTwocxszpPTn3GsDxwBPBHYD5jXQZ1FwHeAL2fm7WPoew/gw8AhNM+IWRkR%0AvwDen5l/7rUfTQ1ntFlw+xFbb8ismb1PmNpn3qbstvVGXNKwZsU1t93H0Wct4vUH7dhz+5IkSZIk%0ASZI0mkmZEioi1omI7wM/p32wAmAD4M3AJRHxxHEc0jbAV4AX0UGwojIP+BBwaUQc1kunEfE24ELg%0AubR/rmZU+38fEW/ppR9NDXfe9wAXXXdn477de1i/olVE8MoDtifa7P/SqVey+O77x9SHJEmSJEmS%0AJI1k0gUsImIt4MfAy2q7VgJXA38CltT2zQF+GREHjP8Ih7gTuBQ4D7gIuKXhmC2Bn0TEEd00HBHv%0AAD7P8FkwNwK/r/7baibwxYh4azf9aOo488pbWdVm/es9Hjq2gAXA9pvP5km7btm47577V/CZ31w+%0A5j7Um0WLFhERjduiRYsGPTxJkiRJkiSpLyZdwAJ4N/C8WtnXgO0y82GZ+RhgM+Aw4NqWY9YHjo2I%0A3lYe7szFwKcpMxq2ysxNM3O3zNw/M/fMzIcADwM+AixtqbcW8PWI2LWTTiLiQOD/1YoXAI/NzG0y%0Ac+/M3AbYBzi9dtxnImLfrv8yTXrt1q/YYoNZbLPxun3p44V7P5T11m5eq+LHF17HX2+oxwolSZqe%0AjjrqqLbB4gULFgx6eNJAzJ07t/E9sdNOOw16aNIaZcWKFW2/o5761KcOeniSJI3JpFrDolpY+t9q%0AxUdm5idbCzJzFfDziDgfOJMH0zTNBd4BfLDPQ7sReHhmXjnagZl5NfCBiDgOOBXYtNo1i5Ii6kUd%0A9PdpSqqn1U4ADs/MB2p9XRgRTwOOA55dFc+s6h/UQT+aIjKTMxY2L9Oy+9xNiGiXzKk7G6+3Noft%0AtS3HnHftsH2Z8OETLuFHr9u/b/1JkgTlwstf//pXLr74Yq76/+ydd1gU19fHv0OXsiKIiKBgw4pY%0AEEGxYcMaC/aCJtFoTKK+aoz+jCY2LCkGoonRWBOjBmLHQkRBCMQWoogICFgQBETK0st9/1AMLjPD%0AlpndBe/neeZR5tw55+yUu7P33HvOgwdIS0tDdnY2iouLUVFRAWNjY5iYmMDExAQWFhZo2bIlHBwc%0A0LJlSzRv3hy6uuzBdgqFQqFQKBQKhUKh1C20KmAB4FMAZtX+DgOwhasxISSVYZj3AfxZbfcShmH8%0ACCHPhXKKEFIAoNZghcwx0QzDrMTL1SFVjGQYxogQUsx1HMMwwwH0rrbrOYD3ZIMV1eyUMgzzLoBY%0AAJavdvdjGGYIISRYEZ8p2ktChhTpeey3TRc7YRcVDevUFH/ee4ZneTVrVvydnI3zMekY7mQjqE0K%0ARUhmz56NAwcOyNV29erVWL9+vcgevYQQgtatWyM5OVmu9vv27cPs2bPFdYpC0SC5ubkIDAxEYGAg%0Awk7mhdQAACAASURBVMLCIJVKldJjbGyMbt26wcXFBS4uLujTpw9atmwpsLcUCqUukpiYiLZt28rV%0A1tTUFOnp6TAxMRHZq5fs2bMHc+fOlatt69atkZio0M9RCoVCoVAolDqL1qSEelW7Yo7M7i8IIRxZ%0A+19CCLkE4Gq1XWYAJgnsnrL8BqCy2t8mAFrUcsz7Mn/vIISw5wJ6BSEkA8DOWvRQ6jBc6aB0GKBz%0AM2EDFvq6OpjRy55TvuncPRSXVQhqk0LRFIcOHUItXzOCERoaKnewgkKpz6Snp2PRokWwtbXFe++9%0Ah6CgIKWDFQBQWFiIiIgIfPfdd5g5cyZatWoFR0dHfPLJJwgKCkJxMec8EQqFQnmNVCpFYGCg2uzt%0A379fbbYoFAqFQqFQ6hJaE7DAy1UFVtX+TsLLug3y8LPM32OFcEhVCCF5AGRHmhtztWcYxhDAMJnd%0Ae+U0J9tuOMMwBnIeS9FyQjkCFm2bmMHEUPiFUj3sG6FzMwmr7HF2EfZG0EFXSv3g4cOHuHz5slps%0A0YEJytsOIQR+fn5wdHSEn58fCgoKRLOVkJAAf39/jBw5EufPnxfNDoVCqV+o67s6MTERERERarFF%0AoVAoFAqFUtfQpoDFSJm/g2tbXVG9rczfAxiGUc9a3tqRrYacw9N2AF6uwqjiPiHkoTxGCCEpABKq%0A7TIDrWNRLygqrcDfydmsMqHTQVXBMAxmujuAq1TFjpBEZHCkqKJQ6hrypo9SBalUioCAANHtUCja%0AilQqxZgxY7Bo0SLk5+dr2h0KhUJh5cqVK3j4UK6fXypBJzFQKBQKhUKhcKNNAYuuMn//Je+BhJCn%0AAFKq7TIA0FEAn1SCYZh2AKqPKEsBxPMcovQ5eIXsNB1ZfZQ6yN/Jz1FaXskq62JnLprdFhbGGNS+%0ACausoLQCX128L5ptCkWdBAYGqpSORh4CAgJEnU1OoWgzubm58PT0xJkzZzTtCoVCofBCCMHBgwdF%0AtVFZWYlDhw6JaoNCoVAoFAqlLqNNAYsOMn/HKni8bHtZfZpgtczfvxJCynna18dzQFGRsPgs1v2m%0Ahnpo1VjchUQTezSHsYEuq+z3m08Qk5orqn0KRR0UFBSIvvqBzqSkvK2Ul5dj/PjxuH79eq1tjYyM%0AMHbsWGzZsgVBQUFISEjAs2fPUFRUhOLiYjx9+hQxMTEIDQ2Fv78/fHx80KlTJ+joaNPrLIVCqeuI%0AHbAICQnBo0ePRLVBoVAoFAqFUpcRPvm9EjAM0wA1i1E/VlCNbPt2ynukGgzDGAHYDGBGtd2ZANbU%0Acqisz3X2HFCEIyyBvX6Fk21D6Ohw5GwSCEkDfYzvZodf/q65NJ4Q4MvTd3HsA3cwXLmjKBQtQ09P%0AD+XlNePG+/fvx+zZs0WxmZycjLCwMIX8oVDqCxs3bkRISAhvGxsbG3zxxReYOnUqzMzMeNvZ2NgA%0AAPr16/d6f05ODs6dO4eTJ0/i1KlTKCoqEsZ5CoVSr6kKdlZWvrmSOTExEeHh4fDw8BDFLtckBvpO%0AQKFQKBQKhfISbZmS1hhA9RHPMgAZCupIlfmbPZeNQDAM04thmMHVtlEMw7zLMMxOAA8BLKrWPB3A%0AMEJIbZ9J1ucnCrql1nNAEZ/UnCIkZrCnqnFuLk79ClmGdbKGTUPZUiwvuZ7yAkF30tXiB4UiBMOG%0ADWPdHxYWhpSUFFFsHjhwAGwlmZycnGBrayuKTQpFG0hJScGmTZt428yZMwfx8fGYN28eb7CCD3Nz%0Ac0ydOhVHjhxBRkYG9u7dCxcXF6V0USiUtwd9fX0MHDiQVSZWfau8vDwcP36cVebl5SWKTQqFQqFQ%0AKJS6hrYELExl/i5UoOB2FbLJwWV1Cs0uvCz2XbWdBvAzgAX4L1BQDOBHAF0IIf/IoVPWZ0UTnoty%0ADhiGacIwTCdFNgCthbD9thMWz766AgCcbMWrX1EdPV0dzOhlzynfFHQPxWUVavGFQlEVNzc3tGtX%0Ac/EZIUSUwQm+XNg+Pj6C26NQtAlfX1+UlpZyypcuXYq9e/fC1FS4VzZTU1PMmTMH169fR1RUFMaP%0AHw9dXfbUhhQKhcK1uvLYsWOirNY6duwYCgsLa+y3srLCiBEjBLdHoVAoFAqFUhfR1oBFsRI6ZN8o%0AxQ5Y1EYpAD8AXxFCuEed30TV8yDWOfgQQIyC20mBbL/VcAUsmlsYw8LEQG1+dGthji627Cs6UnOK%0AsOdqktp8oVBUhStQcPDgQdaVEKoQGhqK5OTkGvv19PQwffp0QW1RKNpEQUEBDh8+zCl3c3PD1q1b%0ARfWhV69eCAwMxOjRo0W1Q6FQ6i7jx49nXd3FtxJCFbjSQU2bNg36+vqC26NQKBQKhUKpi2hLwEI2%0A3wz3dDxuSmT+bqCkL0JhAOBTAPcZhtnDMIw8eQ5UPQ/adg4oKlBeUYnwRPaC28526kkHVQXDMJjh%0AZg+ukhk7rzzAszxl4owUivqZNWsWa5HepKQkhIeHC2qLa2Bi2LBhaNq0qaC2KBRtIiQkBFIpe0pD%0AAPj6669psWwKhaJxjI2NMXHiRFaZ0CsvExMTERERwSoTq44WhUKhUCgUSl1EW34pyo50KjN13LAW%0AnYJCCOlKCGGqNgASAI54WWj7XLWmugDeAxDOMIxlLWpVPQ9qPQcUcfn3SQ7yi9kL73WxU086qOo0%0AtzDG4A7WrLLC0gpsPX9fzR5RKMpha2uLwYMHs8q4AgzKIJVKERAQwCqjAxOU+s7Vq1c5ZQ4ODujd%0Au7cavaFQKBRuuL6T//zzT6SmypYIVB6udwxnZ2d07dpVMDsUCoVCoVAodR1tCVjITsFjr/DLj+xq%0AAu5pfSJACMknhCQQQn4lhIwAMBTAi2pNugCobZqOqudBrHOwE0BnBbd3BLL91hJ6nz0dlKGeDtpZ%0AK1eYVFW8e9jBxIA9F3jgrSf493GOmj2iUJSDKy3U77//zppbWhkCAgJQUFCzFJGFhQXGjBkjiA0K%0ARVu5d+8ep8zNzU2NnlAoFAo/Hh4eaNWqVY39lZWVOHTokCA2+HTRSQwUCoVCoVAob6KnaQdeITuw%0AbswwDKNg4W2TWnSqFUJIMMMwIwGE47/A0EiGYYYQQoI5DpPiv4LdQM3PVBuinANCSAaADEWOYRiO%0A3EEUuQlNYE8H1cFGAgM9zcQazYz0MaGHHQ5GPmSVrzsTi4D57vT6U7SecePGQSKRIC8v7439+fn5%0A+OOPPzBjxgyVbXDNpJwyZQoMDNRXg4aP5ORkhIaGIjIyEgkJCUhOTkZOTg4KCgrAMAxMTEzQpEkT%0AtGzZEt26dUPfvn3h6ekJQ0PZBX3iUlhYiKioKMTExCAuLg5xcXF4+vQp8vLykJeXh6KiIhgZGcHE%0AxATNmjVDixYt4OzsjF69emHgwIEwMVH061R8KioqEB4ejqCgIERHR+P+/ft48eIFCgoKYGhoiEaN%0AGsHBwQHdunXDgAEDMGLECDRoUHcyPT558oRT1qxZMzV6on60/doSQnD37l3cvHnz9fOUlJSEnJwc%0A5OXlIT8/H3p6emjQoAGsrKxga2uLDh06oEePHhg0aBAcHBzU5qsixMbG4uLFi7h+/Tri4+Px+PFj%0ASKVSFBcXw8zMDLa2tujduzd++uknlW09f/4coaGhiIiIQGxsLJKTk5GZmYmCggKUl5fDxMQEjRo1%0AQsuWLdGpUyd4eHhg6NChsLCwEOCTKk52djaCgoJw6dIl3LlzBw8fPkReXh4YhoGZmRmsra3RsWNH%0AuLq6YvTo0WjXrp1G/NQUDMPAx8cHa9eurSE7cOAAPvvsM5VthISE4NGjRzX26+npYdq0aSrrF4KS%0AkhJcvXoVf/31F6Kjo5GUlISnT5+ioKAAxcXFaNCgASQSCezt7eHo6IjevXtj8ODBaN26taZdf4Ok%0ApCScPn0akZGRiI2NRVpaGvLz88EwDBo1agR7e3v07NkTXl5eGDZsGHR12Sdj1UZFRQWuXLmCCxcu%0AIDo6GvHx8cjJyYFUKoWRkRGsra3Rvn179O3bF97e3mjTpo3An1R5/vnnH5w5cwa3bt1CbGwssrKy%0AkJ+fD11dXUgkErRq1QpdunTB4MGDMXz4cJiaarY86NOnT3HlyhVERkYiLi4OycnJyM7ORkFBAQgh%0AMDY2RuPGjdGyZUt06dIFffv2xeDBgzXud3UIIbh16xYuXryIf/75B/fv30daWhqkUinKysogkUjQ%0AokULjB07lrUv4qO8vBwRERG4desWoqOjERsbixcvXiAvLw+5ubmvz5GxsTFMTU1hZ2cHBwcHODg4%0AwMnJCW5ubrCxsRHpk1MoFIqSEEI0vuHlyoBKAKTaZq2gjh9ljt+k6c/1yq8DMn79ytM2UqbtZAVt%0ATZE5/i8Nfu5O1X2JiYkhFPnJlpYQh8/OEPsVNbc1J+6QvxKzNLaFxWcQd98/WX2zX3GGnIxO1fTp%0Aq3ckJycTmWf79ZacnKxp97QOHx8fzvO1fv361+3ef/991jaDBw9W2YekpCTCMAyr/mvXrr1uZ29v%0Az+nrvn37VPaDjYKCAuLv70969OjBaZtvk0gkZO7cueT+/fui+FfF33//TVavXk369OlD9PX1lfIV%0AADE0NCTjx48nly5dEsXPtWvXctq+fPlyjfYFBQVk27ZtxNbWVqHPYWZmRpYvX06eP38uyucQmjZt%0A2nB+lk8//VTT7slFfbq2aWlpZOfOncTb25s0btxY6ecJAHFyciL+/v5EKpUK7iff952Pj0+N9qWl%0ApWT37t2kS5cucvlub2+vtG8VFRUkMDCQeHl5ET09PYXPm76+Phk1ahTrvSMWycnJZM6cOcTIyEgh%0AX93c3MiJEydYdXLd361bt1bb51KEhIQE3u+HKpKTkzm/t6OiolT2Y/r06ay6x4wZ87rN7t27OX0V%0A8/xev36dzJo1i0gkEqX6BBcXF3LgwAFSVlYmqF+K3mvnz58nAwYMUMh3Ozs78tNPP5GKigq5/crL%0AyyPr168nTZo0UcjWiBEjyJ07d4Q6PaSsrIzT1qBBg2q0Ly8vJ3v37iUdOnRQyG8zMzOycOFCkpaW%0AJpjv8lBaWkr27dtH+vbty/ls8m0NGjQgU6dOJbdu3RLUr+DgYE6b1X9nVJGfn0+2bdtGWrZsKZff%0AbNeOi5iYGLJ48WKF70W2zd7enrz77rvk3Llzgj/LFAql7hATEyPbP3QiGhpX1oqUUISQIgCyU05a%0AKKhGtn2c8h4Jyh8yf/MlbZYtAlBfzgFFQcITs/Ay7lMTTdSvqI6ejg5mutlzyjcH3UNRaYUaPaJQ%0AlIMrBUNISAgeP36sku4DBw5UBW/foFOnTujZs6dKupWloqICfn5+sLe3x8cff4ybN28qpScvLw+7%0Ad+9Ghw4d8OGHHyInR7hUcPHx8fjf//6H1q1bo1evXtiwYQMiIiJQVlamtM6SkhL88ccfGDRoEAYO%0AHIiYmBjB/FWU4OBgdOrUCcuXL1c4L3p+fj62bduGDh064OzZsyJ5KBz6+vqcssxM9pSHdRltvLaF%0AhYXYs2cPBg0aBFtbW3z44YcICAhAVhb7Ck55uXPnDj7++GO0adMGP//8s0DeKk5ERAS6deuGuXPn%0A4vbt26LaCgoKQseOHTFhwgScP38e5eXsNcb4KCsrw5kzZzBw4EAMGTIECQkJInj6ksrKSvj6+qJD%0Ahw7Yt28fiosVK2sXFRWFsWPHYuTIkYLWcNBmHBwc0L9/f1aZqvWt8vLycPz4cVaZJtNBxcXFYdiw%0AYejZsycOHjxYY9WpvNy4cQM+Pj7o2LEjgoO5EgmIR1ZWFiZOnAgvLy9cuXJFoWOfPHmCefPmoW/f%0Avnj27Fmt7c+cOYPWrVvj888/R0aGQgkIEBQUhB49esDf31+h44Tg7t27cHNzw7vvvsubspGN/Px8%0A7NixA23btsXOnTtF8vBNDh06hFatWmHOnDm4evUq6zt1bRQVFeG3335D9+7dMXXqVKSlpYngKT8n%0ATpxAhw4dsHz5ciQnJwumNzc3F4sWLYKzszO2b9+u8L3IxsOHD7F3714MHz4c1tbWKCoqEsBTCoVC%0AUR6tCFi8QnZwvaOCx3eoRZ+meCDzd1OetvX1HFAUJCyefTCnsakBbBoqU+JFWLo2bwRnu4assqe5%0Axdh9NUnNHlEoitOnTx+0bdu2xn5Vc1YTQnDw4EFWGVftDLFJTEyEq6srFi1apPJgZRWVlZX44Ycf%0A4OzsrHTwQ5atW7di06ZNSEoSpw+5cuUKevbsiT179oiin4+tW7fCy8sLKSkpKunJyMjAmDFjsGvX%0ALmEcE4nGjRtzyiIjI9Xoifho67W9desW5s6di5CQEFRWVgqiszrp6el4//33MW7cOEil6s3E+uOP%0AP2LAgAG4e/euqHby8/MxdepUjBw5Evfvy84rUp4///wTXbt2xa+//iqYziqkUilGjBiBVatWKRyo%0AkCUoKAi9evUSPSCkLXAFD44ePYqSkhKl9R47doy1Plbjxo0xatQopfUqCyEEvr6+cHZ2xsWLFwXT%0Am5CQgKFDh2Lp0qWoqFDP5KW4uDj06tULAQEBKun566+/4ObmxtuPf/bZZxg9erRKQffS0lJ88skn%0ACqf8UYULFy7Azc0NN27cUEmPVCrFwoULMWnSJJWeBz7S09MxePBgzJo1ize1pKIcOXIETk5O+PPP%0APwXTyQchBKtWrcK4ceME/RzAy3RenTp1gp+fn2jPWXZ2ttqeYQqFQuFCmwIW0TJ/861EeAOGYWwA%0AOFTbVQYgVgCfxIBvmqjS5+AVfWrRR6kDEEIQlsD+IuxsZ6419SFmujlAh8OVH648QHquaj+SKRR1%0AMGvWLNb9Bw4cUFpnaGgo6ywqXV1dQWpjKMrFixfh4uKCW7duiaL/0aNH6Nu3r0ZmVSpDcXEx5s6d%0Ai82bN6vN5meffYYVK1YINmhcWVmJBQsWcM7Y1QasrKw4ZXFxcYiOrh+vKG/jtZXlxIkTGDRokNKz%0AsxXF398fCxYsUGqVgyIkJSXB1dUVR44cEUV/YWEhZsyYIWhflJ+fj0GDBuHChQuC6UxNTcWAAQMQ%0AHx8vmE5tZcKECaw1j168eIGTJ08qrZdrhca0adN4V6OJQVFREcaNG4dVq1ahtLRUFBvffPMNxo0b%0AJ5r+KpKSktC/f3/BJjmkpKRgzJgxrAHYjz76CFu2bBHEDgCsW7eOc3KLkFy+fBmjR48WNKj8+++/%0AY+TIkSoHRGW5ceMGunfvjkuXLgmqt4rnz5/Dy8tLlECxLIsXL4avr6/gev/9918MHDjwrVn5RqFQ%0A3m60peg2AJwBsKLa34MVKLw9VObvy4QQjRbdroZs7hy+taZXABTgv+LZjgzD2BNC2CscV4NhGAcA%0A1acK57/SR6lj3H+Wj2d57LNWnDWcDqo6to0aYGjHpjh/N72GrKisAlvOx+HbyV014BmFIj+zZs3C%0A2rVraww2xsfHIzIyEu7u7grr5BqYGDp0qNoL2p05cwbe3t5yz4SzsrKClZUVLCwsoKOjg4yMjNfF%0ArfkoKirCmDFjEBwcDA8PDyFc54RhGFhZWcHc3BwNGzaERCJBYWEhcnJykJaWJneKqpUrV6JFixai%0AFzv99ttveQc5JBIJmjZtCisrK+jo6ODZs2d49OhRrQMBhBC8++67cHV1ha2trdBuq4yTkxP++EM2%0AK+Z/LFmyBMHBwdDT06ZXUcWoL9fWzMwMlpaWaNiwIczNX75n5OTkIDs7W+70eNeuXcPkyZNx9uxZ%0A6OiINx/q7NmzWLx4MadcT08P1tbWaNKkCSwsLFBYWIgnT54onOYvISEBnp6ecs+MrbrWFhYWaNCg%0AAbKysvDs2TO50nSsXLkSRkZGvJ9LHsrLy+Ht7Y1r167J1d7S0hKtW7eGRCJBcXExHj9+jEePHrGm%0AXnnx4gVGjhwp2Go6bcXU1BTe3t6skxYOHDiASZMmKawzMTERERERrDJ1r7osLCzEqFGjcPnyZbna%0AGxoaolmzZrCwsEDDhg2Rm5uLzMxMPH78uNYUPadPn8aUKVMQGBgoymSr3NxceHl5cT5jRkZGaNas%0AGaytraGvr49nz54hJSWl1vehO3fuYNmyZfjxxx9f7/P19cWOHTs4j2nSpAmsra3RuHFj5Ofn4+nT%0Ap3j69Gmtn2HJkiUYMWIE74pEVUhKSsKECRM402rq6uqiZcuWsLGxgYGBAXJycpCYmIjc3NxadV+6%0AdAkzZ87EsWPHBLm+UVFR8PLykss2AFhYWLzu5w0MDJCZmYm0tDRkZ2fzHldRUYFZs2ahQYMGGD9+%0AvMp+s+Hv7w8/Pz9OuYGBAZo2bQpra2tIJBIUFBQgOTm51pRkUqkUEyZMkPscSSQS2Nvbw9TUFCYm%0AJiguLn5dhDstLU30gCKFQqGoijb9SvwLQBaAqm/sVgAGAJDnjeo9mb+VnwIjPKNl/uZcU00IKWYY%0A5iKAcdV2vwtAnjWj78r8fZ4QQr+F6iBc6aB0GKCTrUTN3vAzobsdwhOzIC2pOcvx+D+pmOVuj24t%0AGmnAMwpFPlq0aIGBAweyzubav3+/wgELqVTKmZZA3Xmqr127hokTJ/L+OGcYBqNGjcKkSZPQt29f%0A2NvXrE9TWVmJmzdv4syZM/j+++85fwwWFxfD29sbN2/eFHSQVSKRYMSIEXB3d0fXrl3RtWtXSCTc%0AfWFiYiIiIyOxf/9+XL58mXdQZf78+fDw8ECLFoqWjJKPiIgIfPHFFzX229jYYP78+Rg+fDhcXFxq%0A/NgvKirCpUuX8N133/GmL8jJycFnn32mUgozsRg0aBC+/PJLTvmVK1fg4+ODPXv2oEGDBmr0TBjq%0A6rXV0dGBm5sbhgwZ8vp5cnBw4Gz/4sUL3Lx5E4GBgTh8+DBv8PL8+fP47rvvsGTJEkF9ruL58+d4%0A7733agSYdXR0MGnSJIwfPx7Dhg1j7R+ysrJw6tQpuVauPH/+HMOGDas1WNG9e3e8++676NevHzp3%0A7sw6aJeQkIALFy7A39+fd4XCsmXL4OTkhEGDBtXqHxdr166tNb2PhYUFFixYgGnTpqFjx5qZZzMz%0AM3Hy5En4+fnhzp07b8gSExPx6aefKu1fXWH27NmsAYsLFy4gPT0dTZvyZfetCdckBicnJ3Tv3l0Z%0AF5WCEILp06fXGqywtbXF3Llz4enpCVdXVxgaGtZok5WVheDgYOzdu5e3Hzt+/Di+/PJL1r5SVT76%0A6KMadWD09PQwc+ZMTJw4EZ6enjV8LygowIULF7Bx40beVae7d+/GvHnz0L17d/z5559YvXp1jTbt%0A2rXDBx98gNGjR6NNmzY15Pfu3cPBgwfx7bffcr6HZWdnY/ny5di3b588H1khqgLfL168qCHz8PDA%0ARx99hOHDh9foLwkhiI6Oxi+//IKffvqJd2VGQEAAvvrqKyxfvlwlXxMTEzFy5MhaB+L79++PWbNm%0AwcPDA46Ojqxt7ty5g3PnzsHPz49zFUJlZSVmzZoFR0dHdO7cWSXfZYmLi0NgYGCN/YaGhvDx8cE7%0A77wDT09PGBnVTPH8+PFjBAYG1uh7q9iyZQsePJDNNv4furq6GD9+PMaPH48BAwbw9lXl5eW4f/8+%0A7ty5g8jISJw5c0a0dKwUCoWiNJqq9s22AdiGN6uRXwHA1HLMIJlj8gA01vRneeVbBwAlMv7NquWY%0AkTLtswBY1XJMk1ftqh83TMOfvVN1f2JiYghFPqbvjiL2K87U2IZ+E0r+SszSum3tyRhWf+1XnCFj%0Ad4STyspKTZ/SOo9UKiXHjh1j3aRSqabd0zp8fHyITH/4elu/fn2N9gcPHmRta25uToqKihSyvW/f%0APlZdjRo1IsXFxTXa29vbc/q6b98+ZU8ByczMJDY2Npy6AZAxY8aQuLg4hfTm5OSQJUuW8OodMWKE%0A0n6/9957BAAxNDQks2fPJkFBQaSkpERpfTExMcTd3Z3XX29vb6X1E0LI2rVrOXXr6em98be+vj5Z%0At24dKSgokFv/L7/8QvT19Tlt6OjokAcPHqj0GcSgtLSUNGrUiPfcAyBt2rQhR44cIWVlZZp2uQZ1%0A/dpevXr1tS43Nzfyww8/kLS0NKX1SaVSsnz5cqKrq8vps4mJCXn27JnSNpKTk2u9Z6pvffr0Ibdu%0A3VLaniyVlZXE09OT12bnzp3J5cuXFdJbXl5Odu3aRRo0aMCp187OjuTm5irld2RkJNHR0eH1e/Lk%0AySQrK0sufRUVFWT79u3EwMDgDR0Mw3Des61bt1bKd7FJSEjgPCeGhoY12ldWVhIHBwfW9tu2bVPI%0AdkVFBWnRogWrrq+//rpG+927d3P6qur5/eKLL3jvDwsLC7J3715SWlqqkN6QkBDSsmVLTr26urrk%0A+vXrSvlsa2srV/8LgPTr14/cvXtXLr3l5eVk1apVvOdj0qRJRCqV1rh+DRo0IN99953c31lxcXGk%0AefPmvP3848ePlTo/ZWVlnHpln13g5Xvt0aNH5dafmppKhg8fznueDAwMyJ07d5TynxBCCgsLSceO%0AHXlt9O3bV+F+vqioiGzYsIH3+6p79+5KvXsEBwfL/R0FgLzzzjskKSlJYTuyn8fc3JzTRo8ePUh8%0AfLxKNu7evUtWr15NrKysCACSn5+vkj4KhVI3iYmJke1jOhFNjStryjCrMy9XV+TLnJzPeNrbAkiW%0Aab9eDjuyF2AAT1szADsB2Cn4WToDeCRjJwVAAzmOjZQ57hQAfY62BgBOy7QP04JrSQMWSlBQUkba%0ArgpiHfxfdixa48EJtu1qfCbp7XuJM2hx/NYTTZ9WyluGogGLgoICYmZmxtr+yJEjCtnu378/q54F%0ACxawthcrYDF58mROvfr6+mTnzp1K6yaEkEOHDrH+GK7ajh8/rpTepUuXkhUrVqg0qCpLRUUFWbRo%0AEaevDMOo9B3FN6hdfTMzMyPBwcFK2Th+/DhhGIZT94oVK5T2X0zWrVsn9w96W1tbsmTJEnL58mWt%0ACV7U9WsbERFBRowYQUJDQ5XWwUZoaCgxMTHh9PnTTz9VWrciAQtvb2+FB1drw9/fn9fmBx98xb0P%0AyAAAIABJREFUoHAguzrXr1/nDSYvXbpUYZ2VlZWkZ8+evH6vXLlSKX9DQkJ4r3X1rb4ELAghZM2a%0ANaztO3furJBtroFNPT091sCeWAGLW7dusQ7yV219+vRRetCcEEIyMjJI7969OfW7uLgopZcrYCG7%0ATZ48Wam+4MMPP+TUqa+vT2bOnPnGPnNzcxIeHq6wnfv37xOJRMJpy9fXV2GdhPAHLGS3Zs2akXv3%0A7ilso7KyksyfP59Xt6enp1L+E/LyvY9LL8Mw5MsvvyTl5eVK6z937hznOz4A4u/vr7BORQIWy5Yt%0AU9r36pw+fZrTRpcuXUhhYaEgdgh5GRzZs2cP60QrCoVS/9GmgIU2Fd0GISQLwCaZ3b4Mw+xkGKZZ%0A1Q6GYXQYhhmLl2mkHKq1fQrga4Hd0gWwAEASwzCnGYaZxTBMa4Zl3TfDMAYMw/RmGOYHALcANK8m%0AJgA+JoQUyWFzOYDq691HA7jIMMwb64YZhukB4CKAUdV2VwCo/+u16yl/J2WjtIK9cKdzc+2pX1Ed%0AXR0GM93sOeWbz8WhsFTcwpgUiioYGxtj4sSJrDKuVA5sJCcnIywsjFWmzjzVly5dwtGjR1llDMNg%0A//79WLBggUo2ZsyYge3bt3PK165dWxW8VoivvvoKmzdvVjjlBh86OjrYvn075syZwyonhOCnn34S%0AzB4benp6OH/+PAYPHqzU8WPHjuUsEA8Ax44dU9Y1UVm0aBEsLCzkapuamopvv/0WAwcORMOGDdG/%0Af3+sWLECf/zxBx49eiSyp8qjzde2d+/eOHv2LPr166e0Djb69euHU6dOQVdXl1W+d+9ezpzpQjF6%0A9GgcOXJE0ILFWVlZWLVqFad84cKF+PHHH1lTeciLi4sLTp06xZpmBwB27tyJ9PSatcH4OH78OK5f%0Av84pnz17NjZtkv15JR8DBw7E4cOHRalBoM34+PiwfuaYmBiF6nhwvUN4eXmhSZMmyrqnMAsXLuQs%0AUu/q6ooLFy7Azs5Oaf1WVlY4e/YsWrVqxSq/ceMGTp06pbR+PkaOHInDhw8r1Rds2bKF832jrKzs%0AjZR8enp6OHfuHPr06aOwHUdHR6xcuZJTLnbxbWNjYwQFBaF9+/YKH8swDHbu3ImxY8dytgkJCeFN%0ADcZFbGwsvv32W075li1bsGbNGs7vGnnw8vLCL7/8wtmHbdq0SfDi4VV88skn2LZtmyC6wsPDOWU7%0AduwQNLWmkZER3nvvPc7vKQqFQlEXWhWweMUWvCzAXZ0FAB4xDPOAYZhbAJ4DOA6getLpIgCTCCHy%0AVdtUHH28DAwcAJAIIJdhmHiGYa4xDHOdYZh4AFIAEQDmv2pfBQEwlxByWh5DhJBwALJvNQMA3GQY%0AJpVhmBsMwzwFcANAf5l2nxJCohT8bBQtIZSjfoWZkR5aNjZhlWkDzs3N0Y0joJKeV4xdoTQnJkW7%0A4QooBAcHIy0tTS4dBw4cYB2k79ChA3r16qWSf4rwv//9j1O2du1awYpML1iwgLMA6e3bt3HlyhVB%0A7AjF9u3bYW1tzSo7cuSIUgEWeVm3bh169+6tkg5fX1/OH+3JyclamXtYIpHgl19+UbgIc2FhIcLC%0AwrB161ZMmDAB9vb2sLa2xqhRo/Dll1/i/PnzrHm5NcHbem09PT0xd+5cVllWVlattRRUoVGjRti9%0Ae7dKg1hs+Pr6Ij8/n1U2bNgw3iKqiuDi4sI5iFVUVITdu3crpO+rr77ilDVr1gz+/v4K6ZNlzJgx%0Aaq/BpGlatWoFDw8PVhlbfQs28vLyOGumqPN8nj59GpGRkawyGxsbnD17FiYmqv/GMDc3R2BgIOdz%0A+d1336lsQxYrKyv8/PPPCn/HVGFqaopFixbJ1fbzzz+Hm5ubUnYAYPHixTAzM2OV3bt3T+53TWX4%0A4osv4OzsrPTxDMNgz549aNSIuy6hMgPzn3/+eY2aRFW8//77KtfGqGLMmDGctZXS0tLw+++/C2Kn%0AOo6OjtiyZYtg+mTrtVRhY2PD2VdRKBRKXUfrAhaEkEoAEwEckRHp4mUh7m4AZEdGnwMYQQiJEN/D%0A15gBaAugJwCXV/9nm9qRAGAQIeRnRZQTQrYCWIaXKyaq0wxADwA2MvsrACwhhHyjiB2KdhGWwB6w%0AcLJtCB0tn902w80euhw+7gp7gKc58iwuolA0Q9++fVlnBlZUVMhV9JYQwjlDTp2rK8LDw/H333+z%0Aytq0acM7w08ZNmzYwDlQIEYRSVWQSCRYunQpqywjIwP//vuvKHYdHR2xYsUKlfXY2NjwzuLnGpDS%0ANMOHD+cdUJWXjIwMnD17Fl988QWGDx+Oxo0bo2fPnli7di3u3r0rgKeK87Zf27Vr13I+/8HBwaLZ%0A9fX15Qw+KotUKuVcaWVgYIDvv/9e6UFRNubPn48WLVqwyhTpO+/du8d7f2zZsgWmpqYK+yeLr68v%0AazHz+gxXUOG3336TawXRsWPHUFhYWGO/paUlRo8erap7cvP119zJBzZv3ozGjRsLZqtr166cExku%0AX76MlJQUwWwBwJdffqlyX+Dt7V1rm+bNm/OuvpIHIyMjjBo1ilP+zz//qKSfC0dHR7mDMnxYWlpi%0A3bp1nPLg4GCFVkMmJydzBvQsLS2xdetWhX3k43//+x9nXyjG++rOnTtVWo0nC9ckjZYtWwpmg0Kh%0AULQNrQtYAAAhpJgQMhWAN4BonqYFeFlfoiMh5IpI7uTi5SqGLQCuASiV45gyAJcAzADgRAi5rIxh%0AQsjXeBkMOYs3U0RVpxIvV6T0IIRw5+egaD1PXhQiKbOAVdbFTjvTQVWnmXkDDO3E/qOhuKwSm8/F%0AqdkjCkV+GIbhDCzIM5syNDQUycnJNfbr6Ohg5syZKvsnL3v27OGUbdiwAQYGBoLaa9u2LcaNG8cq%0ACwoK4pw5pyneeecdThnfcntVWLx4sWADnXwpGTQ1aC8PS5Yswa5duwRNL1BZWYkbN25g3bp16Ny5%0AM1xcXNSSiqg6b/u1bdq0KefqMbGep4YNG/Km0FKWI0eOQCqVssrmzZuHNm3aCGpPX1+fc8ZvcnKy%0A3Nf8yBHZ+V3/0a5dO0yfPl0p/2SxtrbGxx9/LIiuusLEiRNhbGxcY39WVhbOnJFNBlATrnRQU6dO%0AFfy7mIuEhASEhoayypycnER5P/n0U/bMxIQQnD17VjA75ubmgvQFbdq0qXXQ98MPP4Senp7Ktry8%0AvDhl0dF8Qx7K8/nnnwt2vy1YsAC2trasMkIIb38ky88//8y5snXlypW8qzmUwcLCAu+99x6r7OrV%0Aq8jNzRXMVocOHTBo0CDB9AHgXLlUUlIiqB0KhULRJrQyYFEFISSQENINL1cvzACwAsDnAD4GMBhA%0AY0LIQkJIhoJ6GZntCk9bQggJI4R8RgjpBUACoDtergL5BMD/Xm0fvfLRBYApIWQwIeRXQohK3yKE%0AkGhCyCgA1gDGAVgKYM2rf8cCsCaEjCaEiDM1lKI2wuKzOGVd7Bqq0RPlGd/dDqaG7C/0p/59ipsP%0As9XsEYUiP7NmzWLNcRsbG8ubHxzgHpgYMmQImjVrxioTmvLycpw4cYJVJpFIeAfrVYHrB/jz589F%0AmzGoLI6OjpyzSe/cuSO4PUNDQ0FX2PCldHjw4IFgdsRg3rx5uH79Otzd3UXRf/PmTbz33nto27Yt%0AfvvtN1FsVIde25dw5XOPjY0VJWA5ZcoUQXN1V8GXEkSMAAnAP3gpbz748+fPc8qmTZsmaO2JGTNm%0ACKarLmBmZobx48ezymqrb5WYmIiICPaF/+pcdRkQEMApmzlzpii1Sbp27cpZF0KZOgdcTJ48WZBU%0AVgDQsWNHXjlXDSwh7dy7d08QG9UxMTHhnFSiDLq6upg6dSqnnK8/koWrz9XR0REs0CoLV59bXl4u%0AaBrTd999VzBdVVhaWrLuj4mJETTYQqFQKNqEVgcsqiCEJL4a/N9KCNlACPmeEHKJECJOhSR+X0oI%0AIf8QQgIIIf6EkE2vth2vfLxJCJFnFYaidrMIIScIId8QQta/+vfkq0LllHpAaDx73M3ewhiNjNUz%0AE0tVTA31MMmFu2jfutOxqKwUL088haIKDg4O6N9ftizQS/hWWUilUs5BAXXmqf7rr784f7S88847%0Agi5Nr86AAQM4ZYoUJ1UXXOkj7t+/L7gtFxcX1hm6ytK5c2dO2bNnzwSzIxZOTk6IiIhAYGAgevbs%0AKYqNhw8fYtq0aRg+fDgyM9nTLAoBvbYv4XqeioqKRCmWLkYqncLCQs5Z6C1bthTtXm3fvj3nwK48%0AfWd+fj5vO6HqFVXRvn17dO/eXVCd2g7Xd/i5c+d4+xeugEbVajB1ce7cOU7Z5MmTRbPL9S4l5DtB%0A3759BdPFV4y6bdu2gqWga9euHadMjLpM77zzjmBBnSr4ApeRkZFyzfhPSkpCfHw8q6x///6c/aKq%0AeHh4cK5UEPLeFON7imsVUElJCdasWSO4PQqFQtEG6kTAgkKp75RVVOKvxOessrqyuqIKz/bWaN6I%0Affbjv09ycfyfVDV7RKHID1/O6tJS9lh0QEAACgpqpnMzNzfnTfMiNHwpWFxdXUWz6+DgwCkTY9WC%0AqnDNUhOj4KXQhRDNzMw4UztkZ9eNFWwMw2D8+PG4du0arl27hoULF8LGRrYsl+qcP38e3bt3R2xs%0ArOC6AXptq+B6ngBxnqkePXoIrvPGjRucg2xi9p0Ad/8pT98ZHR2NigrZUncvad68ueBprABg4MCB%0AguvUZjw9PVlrjZSVleHXX39lPaayspKz9pU6V1eUlZVx1rSytrbmrKEiBFyDq48fP0ZOTo4gNnr3%0A7i2IHgC86YeEXBVoZmbGmVoqLy9PMDtVeHp6Cq7T2dkZFhYWrLLi4mK50tlp6n3V1NQUVlZWrDKh%0A3lfNzMzg6OgoiK7q8PW9fn5+WLp0KWvNHAqFQqnL0IAFhaIFRD/OQX5JOausLtSvqI6uDoOZ7g6c%0A8q0X4lDA8VkpFE0zYcIE1tlo2dnZOH36NOsxXDMpJ0+eLNqqBjZu3brFKevUqZNodvX09NCwIXtg%0A9fHjx4LZycvLQ3BwMDZt2oRZs2bBw8MDbdu2haWlJYyNjaGrqwuGYWrdwsLCWPWLMRufrZC7qpiZ%0AmbHuLy5W+6JTlenZsye+//57pKam4saNG9i8eTNGjhwpWBHYJ0+ewNPTE0+ePBFEX3Xq+rWtrKxE%0AdHQ0du3ahY8++gheXl5wcnKCjY0NTE1Noa+vL9fzxJf6QuhnysbGRpSZt5rqOwHugI88fSffwCBf%0AijFVEEuvtsIwDGedB66VlyEhIayri3R1ddWaVuvu3bucEy00dV8DEKQ/ZhgG9vb2Kuupgq8wvdBF%0AjblsiZHWRxP9QExMTK3H19U+Vx66du0qSqq1fv36cQZbAOCbb76Bo6Mj1q9fL+i7N4VCoWgS1atH%0AUSgUlQmLZ/9Rb6ing3ZN2QcwtBkn24boYd8INx/WXN78LK8EP4Y+wNKh3MuiKW+SkZGBhQsXssp2%0A7NiBJk2aqNmj+oupqSm8vb1ZByL279+PCRMmvLEvOTmZcwBcnTMpASAujruw/dq1a7FlyxbRbHPN%0ATlZ1hnVRURGOHTuGX375BaGhoaIWVC4qKhJcp9BFI4GXOamfP6+5Ik+dxaaFhmEY9OjRAz169MCK%0AFSsAACkpKbh16xZu3ryJmzdv4saNG6yfuzaePXuGCRMmICwsTNCi33X12kZFReHnn3/GqVOnkJGh%0AUAk4hRH6mRJygLI6fH3nsWPHOGsRCMHt27dZ9z9//hylpaW8xXKTk5M5ZV27dlXZN3Xq1WZmz56N%0AjRs31tgfHR2N27dvo0uXLm/s55rEMGzYMNFS3bDBd1/HxcXx1lBRFb6gRFpaGm8KPHmQSCTQ0RFu%0A3iVf2iRzc2EnjpmYmLCuMhF6dryurq7K55mLrl274vLly6wyvn6pCr5709/fn3P1khCkprKv9Bdq%0ARaBY31NGRkZYtmzZ63ckNlJTU7FmzRqsWbMGPXr0wMiRIzFgwAC4ubmJUvuJQqFQxIYGLCgULYAr%0AYNHRRgJ93bq5EGp6rxaIfpyDCpaaFT+FJWFyz+awayRc/u/6TGFhIWeNhG3btqnZm/rP7NmzWQMW%0A58+fR0ZGxhsBogMHDoCQmvd4u3btRCsuzAXfjKqrV6+q0ZP/YEuVJQ8VFRXYsWMHNm7cKPqgahXy%0A5F1WFDEGtblm7rHdh3UZBwcHODg4vC56SwjB3bt3ERoaipMnTyIkJIQzHY4s165dw7p161gHHZWl%0Arl3bqKgoLF++nDcVh9AI/UxJJBJB9VXB13fGxMTINWNYDAoLC3kDFnwDbGKl+xFrME6badOmDfr0%0A6cMauNq/fz+++eab13/n5eXh+PHjrHrUWdMK4L+vnz59iqdPn6rRm/9Q9r2gOkIHEbTBltDf4U2a%0ANBFtlS9fPyDPwD/fvXn9+nWlfFIVIe5LQLzvKQBYtGgRjh8/jqioqFrbVk32WLduHQwMDNC9e3e4%0Au7ujT58+8PDwEKwuC4VCoYhJ3RwJpVDqEdkFpbidyr4M2Ll53UoHVR2bhg3g1Yl9JllJeSU2n+Oe%0AXUOhaJL+/fuz5hUvLy9/Y9YXIQQHDx5k1aHu1RWFhYWi5D9WFWVmWKekpMDd3R2LFi1SW7ACEGfA%0AnytXNUVxGIZB586dsXDhQly8eBGpqalYv3693IEDPz8/pVZocFFXrm1FRQVWrFiBPn36qDVYAbxM%0AOyUkXKnnVEWMWhtCUFv/yVfbRKxBM1NTU1HSnWg7XN/pv/76K8rL/0tzeuzYMdaZ8hYWFhgzZoxo%0A/rFRV+9reVBn/1tX+npZxBw459Mtz/esNt6bQq0IFOt7CgAMDQ1x/PhxdOzYUaHjSktLERUVhW+/%0A/Rbe3t5o2rQpnJyc8Omnn+LatWsieUuhUCiqQwMWFIqGuZqQCa5xsrpWcFuW8d1tITFif9E/czsN%0A11O0t5Ao5e2FYRjMmjWLVVZ95UVoaCjr0ncdHR3OnNdiIdTMMKGRdwZ8FXfu3EGvXr00NsOOUnew%0AtrbG6tWrkZycLFeAUCqVYvv27WrwTHsoKyvD+PHjsXXrVsGDB5rA2FicVZl1tf/kG2ATa7BSR0eH%0AN31OfWXy5MmsKVUyMjJw7ty5139zpYOaMmWKoCnp5KGu3tcUYdBUwEKemkvaeG8KdV+K9T1VRdOm%0ATfH3339j0qRJKumJiYnBtm3b0KtXL7Rv3x5+fn60aDeFQtE66uaUAQqlHhEWn8W6v4mZIZpK1Few%0AVwyMDfQw0aU5fg5nz2e67nQsTi7sAx2dt2+2HkW78fHxwfr162vMuv/3338RHR2Nrl27cg5MDBo0%0ACHZ2dmrw8j/ESGekbtLS0uDl5aXwqgpTU1NYW1tDIpG8Lhasr6/P2f7atWt48aJmfR1K3aRhw4bY%0Av38/nJ2d8X//93+8bf/44w+sX79eTZ5png8++ACnTp1S6Bh9fX1YWVnB0tISZmZmMDQ0fF2Am43U%0A1FSNpUwSirraf/LVNhFz0MzExARSqVQ0/dqIRCLBuHHjcPjw4RqyAwcOYPTo0UhMTOSsd6LuVZdA%0A3b2vKcIgZmCRTzdXofcqCCG1tqHwY2pqiqNHj2LhwoVYtWqVynWW7t+/j0WLFsHX1xe+vr5qT19H%0AoVAoXNCABYWiQQghuJrAXr+ii13DerHs3rNdEwTHPsOj7JqzNu6k5iLw1hNMdGmuAc8oFG5atWoF%0ADw8P1toP+/fvx4YNGzjrimjiRV/I4pOaYu7cubXm1DYzM8OIESMwYMAAdO/eHY6Ojgrnlx4wYABC%0AQ0NVcZWihSxZsgT379/Hrl27ONvExsYiPT1drYVvNUVAQAD27dvH24ZhGLi7u2PYsGFwdXVFp06d%0AYGtrq1B/sn//fsyZM0dVdzVKXe0/+QKzYs6U1cbZ0erAx8eHNWBx+vRpZGdnc05i6NixI1xdXUX2%0AriZ19b6mCIOYzymfbr66O8DL7x2GYepd3S1N0K9fP4SHhyMmJgYHDhxAQEAAUlJSlNaXnp6OOXPm%0A4OTJkzh06BBMTU2Fc5ZCoVCUgL7JUCgaJC49Hxn57DOgutjV3foV1dHRYTDLnbs429YL9yEtKeeU%0AUyiagivwcPjwYfz222+sP9gaNmyIcePGiexZTdhSVVQnNjYWhBC1b/L+cAoJCcHZs2c55cbGxvj2%0A22+Rnp6OI0eOYP78+XB1dVWqGCad2Vd/2bhxY61pMMLCwtTkjeYoLy/HihUreNtMmDAB8fHxiIiI%0AwJo1a+Dl5YXmzZsrPMhZH54nvv7zp59+0kjfSQipdaUen99i1TSqrKx8awMWgwcPZr0mpaWl+PXX%0AX3Ho0CHW4zSxugLgvz+mTZumsft6xowZajwLby9i1jXj0y1PoW++e/PixYsauS+r16Kpa3Tu3Bnb%0Atm1DcnIyUlJSsG/fPsyePRutWrVSSt+JEycwYcKEOn1OKBRK/YAGLCgUDRIaz766Qpdh0KmZeLlH%0A1U2nZg3hYs9eGDUzvwQ7Lyeq2SMKpXYmTpzImlYjMzOTczBw0qRJtQYPxMDMzIx3oJGvOKs28N13%0A33HKbGxsEBkZicWLFwuS5kTbzwVFeSwtLeHt7c3b5smTJ2ryRnOcPn0aSUlJnPJt27YhICAAbdq0%0AUdlWfXie+AKf2vz5LCwsOGViDVZKpdK3dmY0X32qtWvX4tGjRzX26+rqqr2mVRV19b6mCIOmAhaW%0Alpa1Hk/vTfGwt7fH7NmzsW/fPjx48ABPnz5FQEAAPv74Y3Tq1EluPRcvXsTKlStF9JRCoVBqhwYs%0AKBQNEsYRsGhrbQpjg/qVsW2Gmz30OGpV7AlPxmOWlFEUiiYxMzPD+PHjWWVcNRA0lfdVT08PzZo1%0A45Rr8w/A/Pz8N4qWVodhGBw8eBBdunQRzJ42nwuK6gwePJhXnpXFXjeqPnHs2DFO2cyZM7Fs2TLB%0AbNWH56lFixacMm3+fDY2NpwytsFzIXj48KEoeusKXKsluN4Jhg4dynudxKSu3tcUYcjIyJCrALYy%0A8PUD8tzv9N5UHzY2NpgwYQL8/PwQExODhw8f4ptvvpHrvdrPz++t7/MpFIpmoQELCkVDFJaW40YK%0A+w8c53qSDqo61hIjDO/Mnje8tLwSvufuqdkjCqV2FAlAtG3bFr179xbPmVrgW/ot1uCVEERGRnIW%0Ajx00aFCtA9CKUFBQgOfPnwumj6J9tGzZklf+Nlx/rhotDMNg48aNgtqqD4MZdbXv5LvXo6OjRbEp%0Alt66Qrt27eDm5iZ3e02lgwLq7n1NEYaKigrExMSIopuvH3BwcKj1eHpvao4WLVpgyZIl+Pfff3H+%0A/Hm0bduWs21paSm+//57NXpHoVAob0IDFhSKhohKeo7SikpWWRe7hmr2Rj2M7WYLSQP2IpFBd9IR%0AlVT/B5IodQtPT0/emWDV0eTABAD06NGDU6bNefv5flBPnDhRUFuRkZGorGTvdyn1A740OUD9L0Sb%0AnZ2NtLQ0VpmbmxuaN28uqL2//vpLUH2agK/vvHr1qho9UQy+9B7//vuvKDbF0luXkHcig7m5OcaO%0AHSuuMzzw3dfp6elISEhQozcUTaCJfsDJyanW4+vq+2p9Y9iwYYiMjOT9Lrlw4YIaPaJQKJQ3qd+/%0A2igULSYsnj0thcRIDw6NTdTsjXowNtDDZBfuwZL1Z2JRUfl25kamaCcMw8iVf1pHRwezZs1Sg0fc%0AuLu7c8q4ZlxrA48fP+aUdejQQVBbERERguqjaB85OTm8cjMzMzV5ohnU+Tw9fPiwXtQE4es7U1NT%0AtXZgt2vXrtDV1WWVPX78GA8ePBDc5uXLlwXXWdeYPHmyXIWFp0yZAkNDQzV4xI6FhQUcHR055Veu%0AXFGfMxSNIMbzevv2bc60TUZGRnLVSeDrc69fv47CQpomWF1YWlpiz549nPI7d+4gPz9fjR5RKBTK%0Af9CABYWiIbgKbjvZmUOHYa/1UB8Y4GgFe0v2wrl3n+Yh4Cb3YAuFognkWTnh6ekp+MxlRRk6dCj0%0A9dlXMD179kxrZ61JpVJOmbW1tWB2CCE4cuSIYPoo2snTp0955Zp+TsVGXc8TABw+fFhQfZrCxsYG%0A3bt355T//vvvavRGfszMzHhnKgt9feLi4nDr1i1BddZFzM3N8c4779TaTlM1raozatQoTpm23tcU%0A4Thx4gQKCgoE1fnLL79wytzd3eUK0rm6usLKyopVVlZWhhMnTijtH0Vx3NzceFNDZWRkqNEbCoVC%0A+Q8asKBQNMDj7EIkZ7G/QDrX03RQVejoMJjl7sAp33bhPvKL2fPZUyiaQJ7aFJpOBwUADRs2xJAh%0AQzjlQueuFwoDAwNOmZA/tM+dO4e4uDjB9FG0k5CQEF55u3bt1OSJZlDX81RWVlavclt7e3tzyrZv%0A3661M369vLw4ZUIHLPgGKt82avvOb9++PXr16qUmb7jhu6+Dg4Nx/fp1NXpDUTcFBQWCDv5XVFTg%0At99+45Tz9UfV0dXVxbhx4zjlvr6+IISuuFcn7du355S9DbW/KBSKdqKnaQcolLcRrtUVAOBkW78D%0AFgDQ0UYC15YWuJZcc0lxlrQUOy4/wGfDuV+cKBR18+233+LatWuc8vHjx6vRG27mz5+PoKAgVtnF%0AixcRHh4ODw8PNXvFD9csOwBITk5Gt27dVLZRUVGB9evXq6yHot2Ul5cjMDCQU66rq6tQwdy6SG3P%0Ak1Ds3r271tUsdYl3330XX3zxBUpLS2vIMjMz4e/vjxUrVmjAM34mT56MdevWscri4uJw+PBhTJs2%0ATWU7mZmZ9SpApSpDhw7Fjh07OGsidenSRc0esePu7g5nZ2fOmgNr1qzBuXPn1OwVRZ1s2LABkyZN%0A4lyBqwi7du3iTAPIMAymTJkit6758+fjp59+YpXFxMTg2LFjmDx5slJ+UhSHr74X30QICoVCERMa%0AsKBQNEAYR8DC3tIY5sZvx0vBdNcWuPXwBcpZalbsDU/GVNfmsLesn7U8KHUPV1dXuLpZq9OfAAAg%0AAElEQVS6atqNWhk5ciTat2/PuZJgypQpuHHjBpo2bapmz7hp0qQJp+zs2bOCBIM2bdqEqKgolfVQ%0A5Gfbtm3o2bMnBgwYoDabW7Zs4R1E7927NyQSidr80QR8AYuQkBAUFRWhQYMGKtm4f/8+li9frpIO%0AbcPa2hozZszA3r17WeWff/453N3d0a9fPzV7xk/Hjh3h7u6OyMhIVvmnn36Kd955ByYmqr1PrVy5%0AErm5uSrpqE/o6uriww8/1LQbcrF06VLOGlvnz5+Hr68vVq5cqWavKOoiLi4Ofn5+WLp0qUp6srOz%0A8fnnn3PKBw8ejBYtWsitr1u3bvD09ORcFfnBBx+ga9eu9X5VpLZw//59TlmzZs3U6AmFQqH8B00J%0ARaGombKKSvz1gH1ppbOduZq90RxNJEYY4WTDKiutqMSmoHtq9ohCqfvo6Ohg27ZtnPLU1FSMGzdO%0A9IGn2NhYJCYmytWWLxB0+PBhPHz4UCVfLl68yDkDmSIeN2/exMCBA+Hl5YXw8HDR7YWHh9e6ioZr%0A0K4+YWJiwln0tKCgAH5+firpf/HiBSZPnqy1KZJUYd26dTA2Zq+xVVZWBm9vb95BHSHIyMhQOLi6%0AbNkyTllqaioWL16skk9nz57Fvn37VNJB0RzTp0/nXam4evVqBAQEiOpDSUkJLl68KKoNCjdffPEF%0AYmJilD6eEIJ58+ZxFtsGoFQQe9u2bWA46jbm5uZizJgxSE9PV1ivIjx8+BC3b98W1YaqFBQU4OTJ%0Ak6KlyYqKiuKc6NS0aVPeiUUUCoUiJjRgQaGomVsPX0BaUs4qq+/1K2QZ29UW5g3YlyhfuPsMfz3I%0AUrNHFErdZ9SoUby5gaOiouDi4iLKD7TQ0FCMHj0anTt3lvvHcffu3dG4cWNWWXFxMWbMmIGioiKl%0A/AkICMDo0aNRXs7e51LE58KFC+jbty88PDxw9OhR1pQ7qnLy5EkMHToUJSUlnG3s7Owwc+ZMwW1r%0AI8OGDeOUrV+/XunVRk+fPkW/fv0408vUdWxtbXmDXpmZmXB1deVNO6Ys8fHxmD9/Puzt7RUePB43%0AbhxcXFw45Xv27MGaNWuU8uvq1auYMmUKZ+ojivajo6ODH3/8EXp67IkVKisrMWnSJKxevVrw65yd%0AnY2NGzfC3t4eq1atElQ3RX6kUimGDx+OhIQEhY8lhOCTTz7h7fc8PT15a6hx0b17d3z00Uec8vj4%0AeHTr1g1hYWEK666NW7duYerUqWjdurUo+oWkqKgIY8eORYcOHbB7927edx1Fyc3NxZw5czjlw4cP%0AF8wWhUKhKAoNWFAoaiYsgT0dlJG+DhytzdTsjWZpYKCLyT2bc8rXnY5FBUvKKAqFws+ePXtgZ2fH%0AKU9MTISbmxtWrlyp8uy1uLg4bNiwAc7OzhgwYADOnDmj0CwwHR0dTJgwgVMeHh6OYcOG4fHjx3Lr%0AfP78ORYuXIjJkyfXGCA3MjKSWw9FOCIiIjBlyhTY2dlh0aJFCA8PV3m2YGJiIiZMmICxY8fWGtTa%0AsmULDA0NVbJXV5g4cSKnrKCgAMOHD8fx48fl1kcIwcGDB+Hi4lIjEFnfnqclS5bwBnzy8vLg7e2N%0A6dOn486dOyrZevbsGX788UcMHjwYHTp0wK5du1BcXKywHoZh4Ofnx5uDfP369Zg+fTpevHghl87K%0Aykp8//33GDJkCKRS6Ru2hMiFT1Evrq6uvCsNCSHYuHEj+vTpw1kHS14KCwsRGBiIqVOnokWLFli9%0AejWePXumkk6K4sjWHXjy5Anc3NwUCrimp6dj9OjRvPVr9PX1sX37dqX93Lp1K2/Nl/T0dAwaNAgL%0AFy5UuQ7Tw4cP8fXXX8Pd3R09evTAkSNHUFFRoZJOdXL//n3MmzcPdnZ2WLBgAUJCQlTy/8aNG+jV%0Aqxfn6grgZWouCoVC0RQ0YEGhqJmwePZVAx1tGkJP9+17JPs5WqFlY/bcynHp+Th6Xf5BSgqF8hIL%0ACwsEBQXB3Jw7zVxRURE2b94MBwcHzJo1CwcPHkRKSgqv3rKyMkRHR2Pfvn345JNP0LlzZ3To0AGf%0Af/65Sis2Vq1axTuYfPXqVXTu3BlLly7F7du3WWeBVlRUIDQ0FEuXLkXbtm2xc+fOGu3GjRuHXr16%0AKe0nRXUyMzPh5+eHvn37wtraGlOmTMEPP/yAqKgoFBQU8B5bVFSEGzduwN/fHx4eHnB0dMQff/xR%0Aq80pU6YIUni4ruDm5gYvLy9OeU5ODsaPH4/hw4fj9OnTbwxIVycpKQnbt2+Hi4sLfHx8kJaW9oa8%0AYcOG9S73PcMwOHr0aK1Fkw8fPowuXbrAy8sL/v7+uH37Nm8AjhCCxMRE/P7771i1ahX69euHZs2a%0AYcGCBbh06ZLKM9vd3d1rLQp++PBhtGnTBmvXruUcoMrKysLevXvRrVs3fPzxxzVm8s6bN4+mB6mj%0AfPbZZ/Dx8eFtExUVhZEjR6JLly5Yv349wsLCap3NnZ6ejnPnzmHTpk0YO3YsrKys4O3tjSNHjtTa%0Ap1PEw8PDA/37939jX3Z2Nry9vdG/f3/8/vvvyM/PZz3233//xfLly+Ho6IizZ8/y2tm4cSOcnJyU%0A9tPIyAhnzpzhnWRTXl6OnTt3om3btvD29sbu3btrTc9XUVGB2NhY/Prrr1i2bBl69uwJBwcHLFu2%0ArM7XNMvKysKPP/6IQYMGwcbGBj4+PvD390dEREStz9zTp09x8OBBjBw5Ej179uQ9jxMmTKDvzBQK%0ARaPQotsUihp5Li1BzFP23PFvWzqoKnQYBrPc7PHlmVhW+dcX72OUsw0kRnRGH4WiCE5OTggKCsLI%0AkSN5Z9WWlJTg0KFDOHToEACgUaNGsLS0hKWlJczMzJCfn4+cnBzk5OQgOzsbZWVlgvvaokULLF68%0AGFu2bOFsk5eXh2+++QbffPMNJBIJWrduDXNzc5SUlODZs2dIS0vjzavv4OCAn376Cd7e3oL7T1GO%0AzMxMHD16FEePHn29r3HjxrCzs4OZmRmMjIxQXFyMvLw85Obm4tGjRwoP7Pbt2/etzL+/efNmhISE%0A8KbgOn/+PM6fPw9dXV20bdsWlpaWMDAwQGZmJtLT05GVxZ2WkWEY7N69u14OSDZs2BAXLlzAkCFD%0Aak1td+HCBVy4cAHAy/ohVlZWsLCwQKNGjVBUVITc3NzXfaeyqe3kZd26dbhx4waCg4M522RnZ2Pd%0AunVYt24dGjdujDZt2sDU1BQlJSV48uQJUlJSOAMvbdq0wdatW3HmzBmxPgJFRBiGwZ49e1BSUoIj%0AR47wtr1z587rFUQGBgZo0qQJLCwsYGFhgcrKytf39YsXL5CXl6cO9ykKwjAMfv75Z7i4uCAnJ+cN%0AWVhYGMLCwqCrq4vWrVvDxsYG+vr6yM3NRUJCQo32XHh7e/PW0JGX5s2bIzg4GEOGDMGTJ08421VU%0AVCAwMPD1KhGJRILGjRvD0tISEokEBQUFr+/N58+fi5KCUtvIzMzEwYMHcfDgQQAvVy1bWlqiUaNG%0AaNSoEczMzFBcXIz8/HykpKTIXcPO1tYWP/zwg5iuUygUSq3QgAWFokbCE7PANQHPufnbU3BblvY2%0AEri1skBUUs1ibs8LSvF9SCJWjeigAc8olLqNu7s7wsPDMXr0aCQlJcl1zIsXL/DixQu5i2YLxYYN%0AG/DPP//IVZgzLy8P//zzj9y6rayscOHCBc5aGRTtISsri3egXBHGjh2Lw4cP17u0RfLg7OyM3bt3%0A1zqjGng5CMSXEoKNr7/+GhMnTsT+/fuV9FC7adq0Ka5evYqJEyfizz//lOuYgoICFBQU1LpSTSz0%0A9PQQEBCAwYMH4/r167W2V+RZa9SoEc6cOQOJRKKqmxQNoqenh8OHD8POzg5fffWVXMeUlpbiyZMn%0AvAPJFO2kdevWCAwMxP+zd+fxVZXX/se/T2YyA5kIAcIgCQgEFRygVSkogjOKt47V1qFXra22anvt%0ArVa9VVtbZ6/awbH+KlqtVbEiIESQIRFQIGhCIETmJGSek7N/f4BeGvYOGc7ZOefk83698sfZa5+9%0AVyAc47P2s9ZZZ51l+7BJe3u7CgsLVVhY2O1rf+c739HLL7/sODS7u7Kzs7Vq1Sqde+652rBhQ5fe%0AU1NTo5qami7/ftsfeDwelZWVqazMvgV1V6SkpOiDDz5QcnKyFzMDgO7rf/1ngD60/Ev7Xx5S4yOV%0AGt//FlQOd9mJwxUeav9L7/Mrt2t7efA9xQm4Yfz48dqwYUOXFi69qbuLxGFhYVqwYIGmTZvm1TzG%0Ajh2rFStWaOzYsV69Ljo3ZswYxyGvvhYTE6MnnnhCb775pgYMGNAnOfiDq666Sg8++GCnsw26Kzw8%0AXM8995xuvfVWr13TXyUmJuqDDz5wff5Jb35m4+PjtXTpUp155pley2fIkCH66KOPlJWV5bVrou8Y%0AY/S73/1OCxcu1JAhQ1y7b3/+LO5L3/nOd/T2228rJsa+/W5PXHzxxVq4cKHXHwbIyMjQ6tWrddtt%0Atyk0NNSr1+4MP5v/Z8qUKVqzZo2OPfbYvk4FAChYAG7xeCzlFtk/yTYpo//urvhaclyUzp6Ybhtr%0Abbf0P+9tcTkj/xEdHa2LL77Y9is6Orqv00MAiIuL0wsvvKCVK1dq+vTpPrvP8OHDddddd6mwsLDT%0AHvpOEhIStGzZMv34xz/udS7GGF177bVas2YNxYo+cP/992v//v166aWXNG/ePK8uljiJjo7WzTff%0ArOLiYt18881ee/IzkN15551auHChBg8e3OtrTZo0Sbm5ubruuuu8kFlgCAkJ0R133KEvvvhCl156%0Aqc8W0RISEnTddddpxYoVuu+++3p1rdjYWL3//vu6//77e11oOfPMM7V27Vrl5OT06jrwP3PmzFFh%0AYaF++ctfKi4uzif3CAsL07nnnqs33nhDS5Ys8ck9cHRz5szRqlWrdNxxx/XqOjExMXr88cf1+uuv%0A+6yIGxkZqd///vdav3695syZ45N7SAd3Edx6663asGGDfvCDH/jsPt4QGxurm266SZmZmT67R1JS%0Akp555hmtWbPGp/cBgO6gJRTgki17a1ReZz+4blI/nV/R0fmT07WscL+qGo7ctrx4yz6tKCrXt47p%0Afy1dUlJS9Prrr/d1GggC06ZN04oVK5SXl6dnn31Wb7/9dq/a74SFhWnq1KmaOXOmZs+erenTp/d6%0AkTg8PFyPPvqorrjiCj3wwAP6xz/+0a25BeHh4brooov0s5/9TCeccMIR8YSEBK8s3uLoBg4cqCuv%0AvFJXXnmlmpqa9Mknn2jFihVasWKFVq9e7TjwszvCw8N12mmn6cILL9Tll1+uhAT+e9rR7Nmz9eWX%0AX+qJJ57Qk08+qYqKim69f/Lkybrlllt05ZVXHrFrJioqyvHfUzC14srMzNSrr76qBx98UM8884xe%0Af/31XrfNGzdunGbNmqVZs2bpjDPO8OpTviEhIbrrrrt02WWX6d5779Xf/vY3NTU1dfn9U6ZM0Z13%0A3snMnyAXGxur++67T3fccYdefPFFvfLKK1q7dm2nA+SPZsiQIZo5c6Zmzpyps88+m7YyfmLixIla%0Au3atnn/+eT388MPdagMVGxur733ve7rrrrtc25Xz9Ry2goICPfPMM3rzzTe1a9euHl/PGKPJkyd/%0A83k7Y8aMPtsF2l1RUVF68skn9eSTT2rz5s1auHChli9frtWrV3f7v+eHM8Zo+vTpuvzyy3XppZfy%0A+xMAv2N68wsJ4MQYc6ykbyYVbtq0qd9vLfzfZcV66F9H9ogONUZ/vGqKBkS4t/XVny0vLNMzy4tt%0AY1mpcXrvlm8pLJTNYYA3tLe3a+3atVqzZo3WrVunbdu26auvvlJVVZUaGxtlWZbi4uK++UpPT1dW%0AVpays7M1btw4TZkyxec9zUtLS7V48WItW7ZMGzduVEVFxTfDFGNiYpSYmKgxY8Zo3LhxOu200zRr%0A1iwlJrJrzd+1t7eroKBAX3zxhYqKilRYWKji4mJVVFSotrZWNTU1qq+vlzFGERERio2NVXJystLS%0A0jR69GhlZWVpypQpmjp1Ku0cuqGhoUHLli3TsmXLtGrVKu3du1cVFRWqqalRVFSUYmNjNWzYMGVl%0AZenEE0/UmWeeqezs7L5O2y9t2bJFK1eu1KeffqqioiLt2LFD5eXlamxsVFtbm2JiYr757ExKStLY%0AsWOVnZ2t7OxsTZkyxdV2PBUVFXr33Xe1dOlSbdy4UTt27FBtba2MMYqNjVVaWprGjRunE088Ueec%0Ac47Gjx/vWm7wL3v27NHHH3+svLw8FRQUqLS0VHv37lV9fb2am5sVFRX1zc/1wIEDNWbMmG9+L8jJ%0AyeHzIgBYlqX8/HwtXLhQ69at05YtW1ReXq7a2lqFhoYqPj5eI0eO1KRJkzRr1izNnTvXZ7twupPz%0A+vXrtXr1an366acqLi5WaWmpDhw4oMbGRrW3tys2Nvabn83U1NQjfl8NxodVvvzyS+Xl5amoqEjF%0AxcUqLi7Wvn37VFdXp9raWrW2tiouLk7x8fGKj4/XiBEjlJOTo8mTJ+vkk0/WsGHD+vpbAOBnNm/e%0ArAkTJhx+aIJlWZv7IhcKFvAJChZHuvS51Vq17cinIMYPidd/n8P/GH7NY1n61dubVFxmP7Pivgsm%0A6MqTR7icFQAAAAAAABCc/KlgwWPKgAvqm9uUv+OAbYx2UP8uxBhddUqmY/wPi75UdeORLaMAAAAA%0AAAAABDYKFoALVhVXqLXdfjcTA7ePNDY1TqeMtt+2W9nQqseXFLmcEQAAAAAAAABfo2ABuCC3qMz2%0AePyAcI0YHO1yNoHhshOHK8JhVsWLn5SouKzO5YwAAAAAAAAA+BIFC8AFuYX2BYtJQxMUYozL2QSG%0ApNhInZNjP5CyzWPpN+9tcTkjAAAAAAAAAL5EwQLwsR0V9SqpaLCN5QyjHVRnzp2UrkExEbaxJV/s%0AdywEAQAAAAAAAAg8FCwAH+tsUX3iUAZudyYqPFTfnTrMMX7fuwVqa/e4mBEAAAAAAAAAXwnr6wSA%0AYLe8sNz2+MikGCUMCHc5m8AzfUySFhXs09b9R86sKNpfp1fXluqqUzLdT8xF9fX1WrhwoW1s7ty5%0AiomJcTkjAAAAAAAAwPsoWAA+1NLm0api+4LFpAx2V3RFiDG66uQR+tU/N9vG//Bhoc7LSVditH3r%0AqGBQVlamSy65xDa2fft2ChYAAAAAAAAICrSEAnxoXWml6lvabWOTMphf0VXHpMZp+pgk21hVQ6se%0AXVzkckYAAAAAAAAAvI2CBeBDTvMrBoSHamxKrMvZBLZLpw5TRKj9R9bLq3do6/5alzMCAAAAAAAA%0A4E0ULAAfWu5QsDg2PV5hDovvsDc4NlLn5qTbxto9lu5/b4vLGQEAAAAAAADwJlZMAR8pq23W5t01%0AtjHmV/TMuTlDNDjGflbFsi/L9NGX+13OCAAAAAAAAIC3ULAAfGTFVvvdFRLzK3oqMixUl5443DF+%0A/7sFam33uJgRAAAAAAAAAG+hYAH4SG5hue3xtPgopcZHuZxN8Jg2erCOcZj/UVxWr1dW73A5IwAA%0AAAAAAADeQMEC8AGPx3IcuE07qN4xxuh70zId448uLlJlfYt7CQEAAAAAAADwCgoWgA8U7KlRhcOi%0AeQ7toHptdHKsvn1Mkm2surFVjywudDkjAAAAAAAAAL1FwQLwgeUOuytCQ4zGp8e7nE1w+u7U4YoM%0As/8I++uaUhXuq3U5IwAAAAAAAAC9QcEC8AGndlBZqXGKCg91OZvgNCgmQuflpNvG2j2W7nu3QJZl%0AuZwVAAAAAAAAgJ6iYAF4WV1zmz7dUWkby2F+hVedMyldSbERtrGPi8q19Iv9LmcEAAAAAAAAoKco%0AWABe9snWcrV57J/szxnG/ApviggL0WUnjnCM/897W9TS5nExIwAAAAAAAAA9RcEC8LLcIvt2UIkD%0AwjV8ULTL2QS/k0cNUlZqnG1sW3m9XlpV4mo+AAAAAAAAAHqGggXgZbmF5bbHJ2YkyBjjcjbBzxij%0Aq04ZIac/2ceWFKmirtnVnAAAAAAAAAB0HwULwItKyutVeqDBNpaTQTsoXxmVHKtTxybbxmqb2vTI%0A4kKXMwIAAAAAAADQXRQsAC9yagdlJE0cysBtX/qPqcMUFW7/kfbqmlJ9sbfG5YwAAAAAAAAAdAcF%0AC8CLln9pX7AYmRSj+AHhLmfTvwyMjtD5k4faxjyWdN+7BbIs+2HoAAAAAAAAAPoeBQvAS1raPFq1%0ArcI2Nol2UK6YO2GIkmMjbWMrt1Zo8Zb9LmcEAAAAAAAAoKsoWABekr/jgBpa2m1jORm0g3JDRFiI%0ALj9puGP8f94rUHOb/d8RgkdmZqaMMUd8ZWZm9nVqAAAAAAAA6ERYXycABIvcwnLb4wPCQzUmNdbl%0AbPqvE0cOUnZanL7YW3tErKSiQS9+UqLrTx3dB5kBwaWmpkbr16/Xpk2btGnTJhUUFGj//v2qqqpS%0AVVWV2traNGDAACUkJGjo0KEaPXq0cnJyNH36dJ100kkKCwvuX0E8Ho+2b9+ukpISlZaW6quvvtLe%0AvXtVX1+v+vp6NTU1KTo6WomJiUpISNDgwYM1YcIETZkyRWlpaX2dPgAAAAAAfSK4VwsAF+UW2s+v%0AODY9XmEhbGZyizFGV52Sqbve2ii7iRVPLNmqecdnKMmhdRQAe83NzVq5cqWWLFmipUuXKj8/X21t%0AbZ2+p7a2VrW1tdq5c6fWrFmjV199VZKUkJCg+fPn64YbbtCUKVPcSN+n2tvbtXHjRq1cuVLr1q3T%0Axo0btXnzZjU0NPToekOHDtXMmTP1gx/8QKeeeqqXswUAAAAAwH9RsAC8YH9tkwr21NjGcoYxv8Jt%0AI5NidHpWsj6yGYJe29ym3y8q1APzJvZBZkBgaW5u1qJFi/T666/rn//8p6qrq71y3erqav3pT3/S%0An/70J5155pn6/e9/rwkTJnjl2m4qKSnR9ddfr9WrV6u29shdXT21a9cuvfTSS3rppZc0ZswY3Xbb%0AbbrhhhsUQvEbAAAAABDk+D9fwAs+dmgHJTG/oq9cMmWYBoSH2sZeyytVwW77ApM/yszMlGVZtl/M%0AZYCvvP/++0pNTdV5552nl19+2WvFio4WLVqk448/Xvfee688Ho9P7uEre/fu1YcffujVYkVHW7du%0A1Y033qhTTjlFGzZs8Nl9AAAAAADwBxQsAC/ILbJvBzUkIUrJcVEuZwNJSoyO0AXHDbWNeSzp3nc3%0Ay7LsmkYBkA4+5e+rIkVHra2tuvvuu3XeeeepsbHRlXsGmrVr12rq1Kn63//9375OBQAAAAAAn6Fg%0AAfSSx2Pp4yL7HRaTMmgH1ZfmTEhTSpz9rIrV2w5oVXGFyxkBwW3w4ME67rjjdNppp2nGjBmaNGmS%0AUlJSuvz+9957T3PnzlVzc7MPswxcbW1tuvHGG/W73/2ur1MBAAAAAMAnmGEB9NLm3TU6UN9iG5tE%0AO6g+FR4aoitOGqE/LC60jS8q2KdpY5JczgoIDsYYTZkyRXPmzNH06dM1depUDRw40Pbcbdu2acmS%0AJXrqqaf02WefdXrdZcuW6frrr9eLL77oi7Rdk5KSomnTpmncuHHKyspSVlaWkpOTFR8fr4SEBHk8%0AHlVXV6uyslKbN2/W+vXr9c9//lMbN2486rXvuOMOjR49WvPmzXPhOwEAAAAAwD0ULIBeWl643/Z4%0AWIjR+CHxLmeDjqZkDtT4IfG2Q9HXbj/QBxkBgW3cuHG65pprdOmllyojI6NL7xk1apRGjRql6667%0ATm+++aZuuOEGlZc7z/556aWXdM4552j+/PneStvn4uLiNGfOHM2cOVOnnnqqsrOzj/qeqKgopaam%0AKjs7WxdddJHuv/9+rVu3Tj//+c/14Ycfdvrea6+9VqeeeqqSkii6AgAAAACCBy2hgF7KdRi4nZ0W%0ApyiHoc9wjzFG3z7GfkHvi701qmlqdTkj+FpJSYntgPKSkpK+Ti2gzZkzRx9++KEKCgp0++23d7lY%0A0dG8efO0fv16TZ48udPzbrvtNr9vDRUTE6NrrrlG77zzjsrKyvTaa6/p+uuv71Kxwsnxxx+vRYsW%0A6bnnnlNIiPOvaZWVlbrvvvt6fB8AAAAAAPwRBQugF2qbWrWutNI2xvwK/5GVFmd73GNJ63bY//0B%0AOOjss89Wfn6+Fi5cqFmzZnnlmhkZGVq4cKFGjBjheM7OnTv9vi3UxIkT9Ze//EXnnHOOIiPt5+X0%0A1HXXXafnn3++03Oef/551dXVefW+AAAAAAD0JQoWQC98UlyhNo9lG2N+hf9Ii49SwoBw21h+CQUL%0AwM7YsWO1bNkyvfvuuzrhhBO8fv0hQ4bolVde6fScF154wev3DSRXXXWVLrjgAsd4bW2tPvjgAxcz%0AAgAAAADAtyhYAL2QW1hmezwxOlzDB0W7nA2cGGMcd1msLWGOBWDn1FNP1WmnnebTe3zrW9/qdEF+%0A9erVqqio8GkO/u5obZ+WLVvmTiIAAAAAALiAggXQQ5ZlablDwSInI1HGGJczQmeyHQoWn31Vpea2%0AdpezAfC1q6++2jFmWZZWrlzpXjJ+aMKECRozZoxjfMuWLS5mAwAAAACAb1GwAHpoe3m9dlY22sZo%0AB+V/slLtCxbNbR5t2lXtcjbdU1JSImOM7ReDpBHozjjjDEVERDjGCwsLXczGP02dOtUxtm/fPhcz%0AAQAAAADAt8L6OgEgUDm1gzKSJg6lYOFvRgyOUVR4iJpaPUfE8koqdcKIQX2QFQJZe3u7Vq5cqXXr%0A1mnDhg0qKCjQgQMHVFNTo5qaGnk8HkVHRys6OlqxsbEaOnSoMjMzlZmZqYkTJ+rkk09Wenp6X38b%0AfS46Olrp6emOxbddu3a5m5AfSk1NdYw1NTW5mAkAAAAAAL5FwQLoodyictvjo5JjFBdlP+AZfSc0%0AxOiYlDhttNlNkbf9gH542ug+yAq+kJmZqR07dhxxfMSIEV7ZkbJlyxb98Y9/1BrE8aoAACAASURB%0AVKuvvnrUp9urq6tVXX3wZ66oqOiI+PDhwzVz5kzNnz9fs2bNUnh4//zsSE1Ndfy7qaurczcZPxQZ%0AGekYS0xMdDETAAAAAAB8i5ZQQA80t7VrVbH9INhJGSwe+SunORb5Oyrl8VguZ4NAU1NTo1tvvVUT%0AJ07UI4884pVWPKWlpXr++ec1d+5cpaam9tvF+fZ25zkyoaGhLmbin/bu3esYS05OdjETAAAAAAB8%0Aix0WQA/kl1SqsdV+gS2HgoXfynIoWFQ3tqpof51jHPjss8907rnn6quvvvLZPSorK9XW1uaz6/uz%0AzhbkExJosVdQUOAYO/HEE13MBAAAAAAA32KHBdADTvMroiNCNSYl1uVs0FVjUmIVGmJsY3klB1zO%0ABoFi06ZNmjFjhk+LFf1ZWVmZdu7c6RgfOXKki9n4nz179ig/P98xPmPGDBezAQAAAADAt9hhAfTA%0AcoeCxYT0BMcFcfS9yLBQjUqKUdH+I9vu5JUc0BUnj+iDrODP6uvrNW/ePFVWVnbp/Li4OGVmZio2%0ANlYxMTFqampSTU2NqqurtXfvXjU3N/s448Dz/vvvdxqfOHGiS5n4p4ceekiWZd+ybty4cTr11FNd%0AzggAAAAAAN+hYAF00/6aJn2xt9Y2NimD1iX+ListzrZgkV/StQVp9C8PP/yw7bDsr4WEhOjCCy/U%0AvHnzNGPGDA0ZMsTx3La2NhUWFmrjxo1avXq13nnnHRUXF/si7YDy8ssvO8aio6M1depUF7PxLytX%0ArtRTTz3lGP/FL34hYyiSAwAAAACCBy2hgG7KLSp3jDFw2/85zanYVdWoXVWNLmcDf9bS0qInnnjC%0AMX7cccepoKBAb7zxhi677LJOixWSFBYWpvHjx+s//uM/9Mgjj2jr1q0qKCjQr371K6WkpHg7/YDw%0A+eefa/HixY7xs88+WxERES5m5D+WL1+uOXPmOM41Ofvss3XllVe6nBUAAAAAAL5FwQLoJqd2UOmJ%0AUUqOi3Q5G3RXVqrzYO185ljgMEuXLlVFRYVt7Nhjj9WKFSuUlZXVq3uMGzdOv/71r1VaWqo///nP%0AiozsX58ht99+e6fxq6++2p1E/MiuXbv0n//5n5oxY4Zqa+13802YMEEvvPCCu4kBAAAAAOACWkIB%0A3dDusbSiyL5gwe6KwBAXFa6hiQNsd1Os3X5A508e2gdZwR+tWLHCMfbkk08qOjraa/eKjIzU97//%0Afa9dLxAsWLBAixYtcoxPnDhRc+bMcTEjd7W3t6umpkY1NTUqKirS+vXr9eGHH2rJkiXyeDyO75s6%0Adaree+89JSUluZgtAAAAAADuoGABdMOmXdWqbGi1jeUwvyJgZKfF2RYsmGOBwznNrkhJSdFpp53m%0AcjbBZd++fbrppps6PeeBBx4I+PkMTz75pH70ox955VoRERG6/fbbdffddys8PNwr1wQAAAAAwN/Q%0AEgrohlyHdlDhoUbjhsS7nA16ymmOxZf7alXV0OJyNvBXlZX2BazMzMyAX0jvSx6PR5dffrnKy53n%0AAc2dO1dnn322i1n5r4EDB+pHP/qRiouLdf/991OsAAAAAAAENQoWQDfkOrSDyk6LV2RYqMvZoKey%0AHQoWkvTpDnZZ4KDQUPt/083NzS5nElzuvvtuLVmyxDGekJCgZ555xsWM/JMxRtdcc422bNmixx9/%0AXBkZGX2dEgAAAAAAPkfBAuiimqZWrSutso1Noh1UQEmKjdSgmAjb2FoGb+OQwYMH2x4vKCjQgQP8%0AnPTEggULdP/993d6zuOPP65hw4a5lJH/sixLzz//vNLT0zVz5kwtXLiwr1MCAAAAAMDnKFgAXfTJ%0A1nK1eyzbWA4DtwOKMcaxLRRzLPC1kSNH2h5vbW3Vf//3f7ucTeDLy8vT1Vdf3ek5V199ta666ip3%0AEgoQHo9HS5cu1dlnn63jjz9en3/+eV+nBAAAAACAzzB0G+ii5YX2/dYHxUQoY+AAl7NBb2WnxWlV%0AccURxz/fWaWm1nZFhdPiq7+bMWOG426Ap59+WuHh4frNb36j6OholzMLPMXFxTr33HPV2HjksPuv%0A5eTk6Omnn3YxK98bMWKEZs+ebRtrbGxUVVWVqqqqtHPnTnk8nqNeb/369Zo6daoefvhhrw3zBgAA%0AAADAn1CwALrAsizHgdsThyYwgDcAZaXa77Bobbf02VdVOmmUfTsg9B/Tp09Xamqq9u3bZxt/7LHH%0AtGDBAt1www26+uqrNWLECJczDAx79+7VmWee6fjnKB1c2F+4cKEGDAiu4u+5556rc88996jn1dXV%0A6dNPP9VHH32k559/XqWlpY7ntrS06JZbblF9fb1+/vOfezNdAAAAAAD6HC2hgC7YVl6vXVX2TwbT%0ADiowDRsUregI+10UecyxgKTIyEjdcccdnZ6zZ88e3XPPPcrMzNQJJ5ygX/3qV1q6dGmnOwn6k6qq%0AKs2ePVvbtm1zPCclJUWLFi1Senq6i5n5l9jYWJ122mm65557tH37dv3973/X0KFDO33PL37xC738%0A8ssuZQgAAAAAgDsoWABdsPxL+90VxhzcYYHAE2KMxjrssshjjgUOufnmmzV9+vQunbtu3Trdd999%0AmjlzphITE3XyySfr1ltv1RtvvKG9e/f6OFP/U19fr7lz53Y6cyEhIUEffPCBxo4d62Jm/i0kJETz%0A5s3T5s2bdfHFF3d67o9+9CPt3LnTpcwAAAAAAPA9ChZAF+QW2RcsRifHKjaKzmqBKtth8Pa6HZWO%0AA9bRv0REROjNN9/UhAkTuvW+lpYWrVmzRo8++qjmz5+vIUOGaMKECbr99tu1evVqH2XrP5qbm3XB%0ABRdo1apVjufExMRo4cKFmjx5souZBY6EhAT9v//3/zRv3jzHc6qrq/Vf//VfLmYFAAAAAIBvUbAA%0AjqKptV2rtx05nFmSJmWwuyKQZTkULGqb27RlT43L2cBfpaSkaPXq1br00kt7dZ3Nmzfr4Ycf1imn%0AnKKsrCw99thjqq+v91KW/qOtrU2XXHKJFi9e7HhOZGSk/vGPf2jatGkuZhZ4wsLC9Ne//lWjRo1y%0APOe1117Tnj17XMwKAAAAAADfoWABHEV+SaWaWj22MeZXBLbRybEKD7UfmJ7PHAscJiYmRq+++qo+%0A/vhjffvb3+719QoLC/WTn/xEo0eP1p///GcvZOgfPB6PrrzySv3zn/90PCcsLEyvvfaaZs2a5WJm%0AgSsqKkp/+MMfHOMtLS169dVXXcwIAAAAAADfoZcNcBRO7aBiIkI1OjnW5WzgTeGhIRqVFKsv99Ue%0AEcsrqdTV00f2QVZHSk5O1oIFCxxjcM+3vvUt5ebmqqCgQC+++KLeeOONTgdKH82+fft07bXX6u23%0A39Zf//pXxcXZ7/oJBJZl6frrr9ff/vY3x3NCQkL04osv6vzzz3cxs8B33nnnKT09Xbt377aN5+bm%0A6qc//anLWQEAAAAA4H0ULICjcBq4PWFogkJD7J/OR+DIHhLnULA4IMuyZEzf/x3HxMRo/vz5fZ0G%0ADjN+/Hg99NBDeuihh1RaWqqPPvpIy5cvV25uroqLi7t9vXfeeUcXXnih3n//fYWHh/sgY9+75ZZb%0Ajrpb5JlnntFll13mUkbBwxijc845R88995xtvD/MRQEAAAAA9A+0hAI6sbe6yXYxW5Im0Q4qKGSl%0A2j/Rvr+2WaUHGlzOBoFo+PDh+t73vqe//OUv2rp1q/bs2aM33nhDt9xyS7eGdS9ZskR33HGHDzP1%0AnTvvvFNPPvlkp+c88sgjuu6661zKKPjk5OQ4xsrKytTe3u5iNgAAAAAA+AYFC6ATTu2gJCmHgdtB%0AYWxqnJz2UOSVVLqaC4JDWlqaLrroIj322GPauHGjSktL9eijj2ry5MlHfe9TTz3VqxZTfeHXv/61%0Afvvb33Z6zn333aef/OQnLmUUnFJTUx1jlmXpwAHm7gAAAAAAAl9AFCyMMaONMZcaY243xtxljLnR%0AGPMdY0xUH+UTboyZYIz5D2PMLYdy+rEx5gpjzCRjTED8ueLocgvtCxZDEwdocGyky9nAF2IiwzRs%0AULRtLG87C4DovWHDhunHP/6x1q9fr0WLFikrK8vx3NbWVj3xxBMuZtc7Dz/8sO65555Oz7nzzjv1%0Ay1/+0p2EglhsbOczk1pbW13KBAAAAAAA3/HrGRbGmAsk/bek4x1OqTPGvCDp15Zllfs4l5GSLpZ0%0AhqRvSRrQyenVxphXJD1mWVZRN+9zuqSPepqnpB2WZWX24v04pN1jacVW+x8rdlcEl+y0ONv2T3k7%0AKFjAu8444wx98sknOv3007Vx40bbcz744AOXs+qZp59+Wrfffnun59x888168MEHXcoouO3fv7/T%0A+NEKGgAAAAAABAK/3AlgjIk8tOD/lpyLFZIUK+lmSQXGmFN9mMtqSdsk/VYHCxadFSskKUHSTZI2%0AGWN+Zvxhai+67fOdVapqsH9ilfkVwSUrzX6OxbayepXXNbucDYLdoEGD9Je//MUxvmXLFlVVVbmY%0AUfe98MILuvnmmzs95/vf/74ef/xxlzIKfnv37nWMDRgwQHFx9p9jAAAAAAAEEr8rWBxqp/SapMs7%0AhNolbZe0QVJ1h1iypPeNMaf4IKVwSSc5xJoO5ZQnqUBSS4d4hKTfSep8Ein8Um6h/e6K8FCjcUPi%0AXc4GvuQ0eFuS8pljAR+YMmWKxo0b5xjft2+fi9l0z4IFC3TttdfKsizHc7773e/qj3/8o6jXe8/H%0AH3/sGBs9ejR/1gAAAACAoOCPLaFul3R+h2PPSLrPsqzd0jdFjfMlPSpp+KFzoiUtMMZMsCyrY0HD%0Am7ZLelHSh5LyLMv65hF8Y8wASRdJul/SiMPec6MxZotlWT0pXLws6aVunN/Yg3vAhtPA7XFp8YoI%0A87taH3phcGykkmMjVWazmyKv5IDOmpDWB1kh2GVnZ2vLli22sYqKCpez6Zp3331XV1xxhdrb2x3P%0AueCCC/Tyyy8rJITPSW9paGjQ4sWLHeNTp051MRsAAAAAAHzHrwoWxpjBku7qcPgXlmX9WwNsy7I8%0Akt4yxqyVtEJS5qFQhqTbJN3tg/RWSrpX0oeWw2OllmU1SnrFGPOepA8kHb6CcJ8x5lXLsrrbFH+b%0AZVnOqxTwierGVm34yr4lC+2gglN2WpzKth5ZsMgvYY4FfKOzBf2IiAgXM+maJUuWaP78+Z0Od549%0Ae7Zee+01hYX51a8XAe+pp55SY6Pz8wgzZ850MRsAAAAAAHzH31YU7pB0eG+WXEkPOZ1sWdYuY8y1%0Akg5f0L/VGPO4ZVneejy1RdI5lmW919U3WJZVeWhgeKGkmEOHE3Vw98UfvZQXfOiTreVq99i3O8kZ%0AxsDtYJSVFqePbYasb9pdo/rmNsVE9t3H5f79+3XTTTfZxp566imlpKS4nBG84csvv3SMpaenu5jJ%0A0a1atUrnn3++mpqaHM85/fTT9dZbb/llsSWQ7dy5U/fee69jPCYmRuef33FjKgAAAAAAgclv+jUc%0AavN0TYfD9zjtZviaZVlLJB3e2DlO0iXeysuyrJbuFCsOe99uHWwddbjZ3skKvra80L4d1KCYCA1N%0APNrMdQSi7DT7uSTtHstxt41bGhoa9MYbb9h+NTQ09GluwaqxsVFvvfWWPB6PT66fn5+vTZs22caS%0Ak5P9qmCxfv16zZkzR/X19Y7nnHLKKXrnnXc0YID/fT7ec889MsY4fi1btqxH112/fr13E7VRVlam%0AOXPmqK6uzvGcq666SrGxsT7PBQAAAAAAN/hNwULSNB0cnv21bZKWdfG9f+7w+gJvJOQFHSdkDrc9%0AC37FsizlOhQscjISGGwapNIToxTrsIti7XbaQvU3zc3NmjdvnrKzs/Xss892urOgu2pra3X11Vc7%0Axs866yyv3au3vvjiC82ePVvV1c6joY4//ngtXLiw3y2aX3jhhTr99NN7XPA4mo0bN+r00093LGxJ%0AUnR0tO66q2MnTQAAAAAAApc/FSzO7vDacVaEjQ87vD7dGBNje6a7Kju8ppdQACguq9PuavvFSeZX%0ABC9jjLLT4mxj+TsoWPRXRUVF+uEPf6hhw4bphz/8oZYsWdLpwOmjWbdunU466SRt3rzZ8Zwbbrih%0Ax9f3ppKSEp1xxhkqK7Mv4ErSscceq0WLFikxsX9+Ni5fvlwzZszQSSedpEceeUQ7d+7s9TV3796t%0A2267Tccff7wKCgo6PffBBx/U0KFDe31PAAAAAAD8hT/NsJjc4fUnXX2jZVm7jTEl+r/h2xGSxkvK%0A80pmPddxFcFbczXgQ8sLj5xjIEnGSBOGUnMKZllpccrf0bHOKK3bUaXWdo/CQ/2pxgs3lZeX69ln%0An9Wzzz6rpKQknXXWWZo6dapOOOEETZ48WTExzjXyPXv2aPHixVqwYIHefffdTu9z/vnna/r06d5O%0Av0duvPHGoy7AR0VF6fLLL/d5Lv/61798fo/eWLt2rdauXauf/vSnOvnkk/Xtb39bkydP1nHHHaex%0AY8d2OmC9sbFRmzZt0qeffqq///3vWrp0aZdakV1yySW6+eabvfltAAAAAADQ5/ypYDGuw+vOHys8%0AUoH+r2Dx9fX6umDx7Q6vC3tyEXOwB9FISSmSQiUdkLTXsqwjV1bRa07toMYkxzq2DEJwcNph0dja%0AroLdNcoZ1j+fIse/Ky8v1yuvvKJXXnlFkhQSEqLBgwdr4MCBGjhwoOLi4tTU1KTa2lqVlJR02k7p%0AcEOGDNGzzz7ry9S7pSvzUT799FMXMgkclmVp1apVWrVq1TfHIiMjNXjwYCUkJCghIUGxsbFqaGhQ%0ATU2NampqtGvXrm7v2jnrrLP00ksv0aIQAAAAABB0/GL11RgzQEfOd/iqm5fpeH5WzzPqPWNMvKSL%0AOxxe2INLfU/SjyQNsrnHF5KWSnrasizn/iLosqbWdq3eZr8RhnZQwS8zKUYRoSFqaT/y6ea8kgMU%0ALGDL4/GorKys09ZJR5OUlKQPPvhAqampXswM/qC5uVm7d+/W7t27vXK96667Tk8//bTCwvziVzgA%0AAAAAALzKX/qbJEk6/DHBVkn7u3mNXR1ep/Qqo977paTDJ5CWS+q8F4i9TNkUKw7JlnSjpI3GmNeN%0AMU7noYvWbj+g5jb7Vhw5GbSDCnZhISEak2I/ODivhDkW8I3jjjtOa9as0cSJE/s6FfixtLQ0vf76%0A63ruuecoVgAAAAAAgpa/FCw6rhA2dGPg9tfqj3JN1xhjpkm6rcPh+y3LOnp/jR7eUgd3c6w3xoz3%0A+sWNSTHGHNudL0mjvZ2HG5zaQcVEhmp0cp/9SMFF2UMcBm+XVKr7H0sIVNHR0br55ps1cuRIn91j%0A8ODBevrpp5Wfn69Ro0b57D7wjQsvvFBDhgzx+X1SUlL061//WkVFRbr44o4bNwEAAAAACC7+8ohe%0Ax5Xgph5co/Eo13SFMSZF0t90cNbE1/IkPdnNSxXq4I6M5ZI26+COk0ZJAyWNlXSGpBskpR32nuGS%0AFhpjTrIsa1+PvgF7N0q624vX81u5RfYFiwnpCQoJoVd4f5CVal+wqKhv0bbyegpX/URERISeeOIJ%0APfHEEyooKNDChQu1fPlyrV69WuXl5b269rRp03TFFVfo0ksvVWIibcYC1SOPPKJHHnlEGzZs0L/+%0A9S8tX75ceXl5qqiwbyvYHTExMZo9e7YuvvhizZs3T5GRkV7IGAAAAAAA/+cvBYuoDq9benCN5g6v%0AB/Qwlx4zxkRKekvSsMMO10q6zLKsrk7ULJE0w7KsZQ7xskNfK40xD0p6VAcLF18bIelpSRd1PXNI%0A0u6qRhXuq7ONMbug/zgmJU4hRvLYbKbI236AgkUAKCkp8er1xo8fr/Hjx+tnP/uZJKmwsFB5eXkq%0ALCxUcXGxiouLtW/fPtXV1amurk4tLS2KjY1VQkKC4uPjNXz4cOXk5Gjy5Mk6+eSTNXx4x5FN/mnZ%0AsmV9nYJX3HPPPbrnnnt8dv3Jkydr8uTJ+vnPfy5J2rZtm/Lz81VYWKht27Zp+/bt2rVrl2pra1Vf%0AX6+GhgYZYxQZGanY2FilpKQoLS1NxxxzjMaNG6cTTzxRxx9/PG2fAAAAAAD9kr/833DHHRURPbhG%0Ax8cPe7JLo8eMMSGSXpE07bDD7ZIutyxra1evY1lWiQ4WLbpybpOkHxpjGiX95LDQPGPMFMuy8rt6%0AX0gfO+yukKRJQ5lf0V8MiAjViMEx2l7escuclFdSqe+eGBiLzfCdsWPHauzYsX2dBvzUqFGjaPEF%0AAAAAAEAP+UvBouNj7R13XHRFxx0V9o/K+87TOjhH4muWpOssy3rHhXvfLukcSWMOO3aFJG8VLJ6W%0A9Ho33zNa0tteur8rcgvt27xkDBygwbG04+hPstPiHAoWDN4GAAAAAAAAfMVfCxbRxhjTzcHbMUe5%0Aps8YYx7Qv7dlkqSfWpb1vBv3tyyrzRjzuKTHDzt8phevv18HZ2h0mTGBNe+h3WNpxVb7gsWkDNpB%0A9TdZaXF6f9PeI46XHmjQvpompcb3pKYKAAAAAAAAoDMhfZ3AIeU6uCPha+GSUrp5jaEdXndrgb2n%0AjDE/l/TzDofvtSzrETfuf5glHV4fYwKtatCHPttZperGVttYTgbtoPobp8HbErssAAAAAAAAAF/x%0Ai4KFZVmNkko7HO5uo/iO53/R84y6xhhzk6QHOhx+zLKsu319bxtfdXgdJmlgH+QRkJZ/aT+/IiI0%0ARNlp8S5ng76WGB2hNIddFPkllS5nAwAAAAAAAPQPflGwOKRjgWF8N98/7ijX8ypjzFWSnuhw+C+S%0AbvXlfTthtz0g3PUsAlSuw8DtcUPiFBHmT/9M4JbsNPtdFmu3s8MCAAAAAAAA8AV/Wond0OH1tK6+%0A0RgzRFLmYYdaJRV4ISen+12kg8WJw1suLdDBIdvdmbvhTWkdXluSKvoikUBT3dCqz76qso0xv6L/%0AynIoWGzZW6OaJvv2YQAAAAAAAAB6zp8KFu92eD2rGzMYOg6Y/siyLJ8M3TbGzJH0qqTQww6/J+kK%0Ay7I8vrhnF32rw+s9lmW19UkmAWbF1nJ5HMpMORQs+i2nVmCWJa3bQVsoAAAAAAAAwNv8qWDxiQ4O%0A3/7aKEmnd/G9P+jw+m1vJNSRMeY0SX+XFHHY4Y8kXWxZVl8/ct3xz6DjEG44yC20bwc1OCZC6Yn2%0AcwwQ/FLjI5UwwL6rGoO3AQAAAAAAAO/zm4LFod0JL3Q4fPfRdlkYY2ZK+vZhh2p1sD2TVxljpkh6%0AR9KAww6vlnSeZVlN3r5fdxhjrtCRxZ1/9EEqAceyLC13KFjkDEtU1zf5INgYYxznWOQxeBsAAAAA%0AAADwOr8pWBzykKTDWzmdJulOp5ONMUMl/anD4ccsyyq3O/+w91kdvk4/yvnHSvqXpMNXLzdImuPN%0A1lPGmO8aY+Z1oxWWjDGX6sg/gw2S3vJWXsGsaH+d9tbY15smZSS4nA38jdMciw1fVam5rd3lbAAA%0AAAAAAIDgFtbXCRzOsqxyY8xvJP3msMMPGGOGS7rfsqzdkmSMCZF0nqTHJA0/7Nzdkn7vzZwODfRe%0AJGnwYYfrJf1W0pTuPoFvWdbiTsLZku6WtNUYs0AH53p8bllWfYecInRwZsWPdfDP4XBNkv6zD4d/%0ABxSndlAhRpqQTsGiv3OaY9HS5tGmXdU6YcQglzMCAAAAAAAAgpdfFSwOeUjSNEnnHHbsPyVdb4zZ%0AIala0khJHachN0q6xLKsKi/nkyUpvcOxGB0cvN0TXalwjJH0X4e+PMaYnZKqdPB7TJCUKcluuEKr%0ApMsty1rdw9z6Had2UGNSYhUT6Y//POCm4YOiFRUeoqZWzxGxtdsrXStYREdH6+KLL3aMAQAAAAAA%0AAMHA71ZkLcvyGGPmS3pe0ncPC4Xq4CBuOxU6OPh6pa/z6wMhOriLZPhRziuUdJllWZ/6PqXg0NTa%0ArrXb7YcnT8roWA9DfxQaYjQ2JU6f76o+IpZfckDSaFfySElJ0euvv+7KvQAAAAAAAIC+4m8zLCRJ%0AlmU1WZZ1qaSLdXAeg5N6SU9LGm9Z1jI3cvOxBZIekLRKB3dTHE2bpI8lXSZpAsWK7lm9rULNbUc+%0AOS9JORQscIjTHIv8HZXyeOi8BgAAAAAAAHiL3+2wOJxlWX+X9HdjzBhJJ0kaKilCB9sjbZG00rIs%0A+4nJnV+3y4MnDhVCujeooocsyyrQwTZQMsaE6mA7qlGSMiTF6+D3XiepUtJ2SXmWZXWlsAEbuYX2%0As9ljI8M0KinG5Wzgr7IdChbVja0q2l/nWNAAAAAAAAAA0D1+XbD4mmVZWyVt7es83GRZVrukgkNf%0A8IHcIvv5FROHJigkxJUaFQLA6JRYhYYYtdvsplhbcoCCBQAAAAAAAOAlftkSCvC13VWN2rq/zjY2%0AKSPB5WzgzyLDQh133BycYwEAAAAAAADAGyhYoF/KLbTfXSExcBtHctpFkecwtB0AAAAAAABA91Gw%0AQL+03KFgMWxQtAbFRLicDfydU8Fid3WTdlUxRgYAAAAAAADwBgoW6Hfa2j1asdV+4HYO7aBgIyvV%0AeU4FuywAAAAAAAAA76BggX7ns51Vqm1qs43RDgp24qLCNTRxgG0sjzkWAAAAAAAAgFeE9XUCgNuW%0AF9rvrogIDen0SXr0b9lpcbbtn9woWNTX12vhwoW2sblz5yomxn4oOAAAAAAAABBIKFig33EauD0+%0APV4RYWw6gr2stDgt+WL/EccL99WpqqFFidG+m31SVlamSy65xDa2fft2ChYAAAAAAAAICqzOol+p%0ArG/RZzurbGPMr0BnstPiHWP5JZUuZgIAAAAAAAAEJwoW6FdWbC2XZdnHmF+BziTFRmhQjP0uirwd%0AzLEAAAAAAAAAeouCBfoVp3ZQSbERGpIQ5XI2CCTGGGWn2c84ydtOwQIAAAAAAADoLQoW6Dcsy1Ju%0AkX3BIicjUcYYlzNCoMlyKFhs3FWtptZ2l7MBAAAAAAAAggsFC/QbhfvqVxVGVgAAIABJREFUtK+m%0A2TaWQzsodIHTHIvWdksbvrKfjQIAAAAAAACgayhYoN9YXrjf9niIkY4d6jxQGfhaxsABiokItY3l%0Al9AWCgAAAAAAAOgNChboN3ILy22PH5MSp+iIMJezQSAKMUZjU+3bQq0tqXQ5GwAAAAAAACC4ULBA%0Av9DY0q61Dk/AT8pIcDkbBDKnORbrdlSq3WO5nA0AAAAAAAAQPChYoF9Yvb1CLW0e21jOMOZXoOuc%0A5ljUNbdpy54al7MBAAAAAAAAggcFC/QLuYVltsfjosI0MinG5WwQyEYlxyg81NjG8phjAQAAAAAA%0AAPQYBQv0C8sdChYThyYoxNgvPgN2wkNDNDo51jaWzxwLAAAAAAAAoMcoWCDo7axs0LayetvYpAza%0AQaH7nOZYrC05IMtijgUAAAAAAADQExQsEPRyC8sdYwzcRk9kOxQsymqbVXqgweVsAAAAAAAAgOBA%0AwQJBz2l+xfBB0RoYHeFyNggGx6TEyamR2NrtzLEAAAAAAAAAeoKCBYJaa7tHK7fa77DIYXcFeigm%0AMkzDB0XbxphjAQAAAAAAAPQMBQsEtQ1fVam2uc02xvwK9IbTHIu8EnZYAAAAAAAAAD1BwQJBzakd%0AVGRYiOOCM9AVTnMstpXXq7yu2eVsAAAAAAAAgMBHwQJBzalgMX5IvMJD+fFHz2WlxTvG8tllAQAA%0AAAAAAHQbK7YIWgfqW/T5rmrbGO2g0FuDYiKUEhdpG8tjjgUAAAAAAADQbRQsELRWbC2XZdnHcoYx%0AcBu9l5XKHAsAAAAAAADAWyhYIGgt/9K+HVRKXKTS4qNczgbBKGuIfcFi8+4a1TsMewcAAAAAAABg%0Aj4IFgpJlWfq4yL5gMSkjQcYYlzNCMMpOtZ9j0e6xtL60yuVsAAAAAAAAgMBGwQJB6Yu9tdpf22wb%0AY34FvCU9MUqxkWG2MW+2hcrMzJRlWbZfmZmZXrsPAAAAAAAA0JcoWCAo5Rba764INUbHpts/FQ90%0AlzFG2WnMsQAAAAAAAAC8gYIFglKuQzuoY1JjFR1h/0Q80BNZDgWL9aVVam33uJwNAAAAAAAAELgo%0AWCDoNLS0KW97pW0sh3ZQ8DKnHRaNre3avLvG5WwAAAAAAACAwEXBAkFn9bYKtTg82T4pI8HlbBDs%0AMpNiFBlm/1GaT1soAAAAAAAAoMsoWCDo5BaW2x6PjwpTZlKMy9kg2IWFhGhMSqxtbO12ChYAAAAA%0AAABAV1GwQNBxGrg9cWiCQoxxORv0B05zLPJ3VMqyLJezAQAAAAAAAAITBQsEla8ONGhbeb1tLGcY%0A8yvgG9lp8bbHD9S3qLjM/ucRAAAAAAAAwL+jYIGgstxhd4V0cIcF4AvHpMQqxGHzDnMsAAAAAAAA%0AgK6hYIGg4tQOasTgaCVGR7icDfqLqPBQZQ62n4+yloIFAAAAAAAA0CUULBA0Wts9+qS4wjaWk0E7%0AKPiW4xyLkspeX7ukpETGGNuvkpKSXl8fAAAAAAAA8AcULBA01pdWqa65zTY2KYN2UPAtpzkWpQca%0AtK+myeVsAAAAAAAAgMBDwQJBw6kdVGRYiLJS7Z9+B7xlbGqsYyyPtlAAAAAAAADAUVGwQNBwGrh9%0AbHqCwkL5UYdvJUZHaEhClG0sbzsFCwAAAAAAAOBoWMVFUKioa9am3dW2sRzaQcElTjt58rwwxwIA%0AAAAAAAAIdhQsEBRWbC2XZdnHJjFwGy7JHmJfsNiyt0Y1Ta0uZwMAAAAAAAAEFgoWCApO7aBS4iKV%0A5tCmB/C2rFT7wduWJX26g10WAAAAAAAAQGcoWCDgeTyWcgvLbWM5w9hdAfekxkcqcUC4bSyfwdsA%0AAAAAAABApyhYIOBt2Vuj8rpm29gk5lfARcYYZaU5zLHYzg4LAAAAAAAAoDMULBDwnHZXhBqjY4dQ%0AsIC7sh0KFht2Vqm5rd3lbAAAAAAAAIDAQcECAS/XYX7F2LRYDYgIdTkb9HdZafZzLFraPNq4s9rl%0AbAAAAAAAAIDAQcECAa2+uU35O+xnA0zKYH4F3Dd8ULQGhNsXyvJKaAsFAAAAAAAAOKFggYC2eluF%0AWtst21gOBQv0gdAQo2NSYm1jeQzeBgAAAAAAABxRsEBAW+7QDip+QLhGDI52ORvgIKfB2/klB+Tx%0A2BfYAAAAAAAAgP6OggUCmtP8iklDExRijMvZAAc5Dd6uaWpT4f5al7MBAAAAAAAAAgMFCwSs0ooG%0AlVQ02MYmZSS4nA3wf0anxCo0xL5gxhwLAAAAAAAAwB4FCwSs5UX2uyskBm6jb0WGhWpUUoxtLG87%0AcywAAAAAAAAAOxQsELCWf2lfsBiZFKOEAeEuZwP8u87mWAAAAAAAAAA4EgULBKSWNo9WFZfbxmgH%0ABX/gVLDYXd2knZX2rcwAAAAAAACA/oyCBQLSutJK1be028ZoBwV/kJVqX7CQpHzmWAAAAAAAAABH%0AoGCBgJRbaN8OKio8RGNTYl3OBjhSXFS4hiYOsI2tpS0UAAAAAAAAcAQKFghIuQ4Dt49NT1BYKD/W%0A8A/ZzLEAAAAAAAAAuoyVXQScstpmbdpVYxvLYX4F/IjTHIvCfXWqrG9xORsAAAAAAADAv4X1dQJA%0Ad3X2dDrzK+BPstPiHWOf7qjUrPGpXbpOcnKyFixY4BgDAAAAAAAAggEFCwScz3dV2x5PiYtUanyU%0Ay9kAzpLjIjU4JkIVNrsp8koOdLlgERMTo/nz53s7PQAAAAAAAMCv0BIKAWfjTvuCxRiGbcMPObWF%0AymOOBQAAAAAAAPBvKFggoFiWpc93VtnGRiVRsID/cRq8vXFXtZpa213OBgAAAAAAAPBfFCwQUHZU%0ANKimqc02Nio5xuVsgKPLcphj0dpuacNX9sU3AAAAAAAAoD+iYIGA4jS/wkjKHEzBAv4nY+AAxUSE%0A2sbyttMWCgAAAAAAAPgaBQsElI0O7aDSEwdogMOiMNCXQozR2FSHORY7Kl3OBgAAAAAAAPBfFCwQ%0AUD5zGLhNOyj4M6c5Fut2VKrdY7mcDQAAAAAAAOCfKFggYLR7LG12aAnFwG34M6c5FnXNbdqyp8bl%0AbAAAAAAAAAD/RMECAWN7eZ3qW9ptY6PZYQE/Nio5RuGhxjaWV8IcCwAAAAAAAECSwvo6AaCrPndo%0ABxVipBEM3IYfCw8N0ejkWH2xt/aIWH5Jpa6ZPrLT9+/fv1833XSTbeypp55SSkqKV/IEAAAAAAAA%0A+hIFCwQMp4LFsIHRighjsxD8W3ZanG3BYm3JAVmWJWPsd2BIUkNDg9544w3b2O9+9zuv5QgAAAAA%0AAAD0JVZ5ETA+31lle5yB2wgEWQ6Dt8tqm7WjosHlbAAAAAAAAAD/Q8ECAaGt3aPNu+2HE49KZuA2%0A/N/Y1Dg57aFgjgUAAAAAAABAwQIBonBfnZrbPLaxUUnssID/i44I0/BB0bYxChYAAAAAAAAABQsE%0AiI277NtBhYUYx0VgwN84tYXKL6l0ORMAAAAAAADA/1CwQEBwGrg9YnC0wkL5MUZgyHYoWGwrr1dZ%0AbbPL2QAAAAAAAAD+hZVeBISNu+wLFiOTmF+BwJGVFu8Y+3QHbaEAAAAAAADQv1GwgN9rbmvXlj1O%0AA7eZX4HAMSgmQilxkbaxtdtpCwUAAAAAAID+jYIF/N6Xe2vV2m7Zxhi4jUDjOMeCHRYAAAAAAADo%0A5yhYwO85za+ICA1RxkAGbiOwOBUsNu+uUX1zm8vZAAAAAAAAAP6DggX83kaHgkVmUrRCQ4zL2QC9%0Ak+0wx6LdY2l9aZXL2QAAAAAAAAD+g4IF/N5nO+0XcUcxcBsBKD0hSnFRYbaxtSW0hQIAAAAAAED/%0ARcECfq2xpV1F++tsYwzcRiAyxigr1WGOBQULAAAAAAAA9GMULODXCvbUqN3jMHA7mR0WCExOcyzW%0Al1aptd3jcjYAAAAAAACAf6BgAb/2uUM7qKjwEA1JiHI5G8A7nOZYNLa2a/PuGpezAQAAAAAAAPwD%0ABQv4NaeB2yOTYhRiGLiNwJSZFK3IMPuP37zttIUCAAAAAABA/0TBAn7t8132BYvRtINCAAsLCdGY%0AFPuf4TzmWAAAAAAAAKCfomABv1XX3KbiMoeB20kM3EZgc5pjkb+jUpZlP7cFAAAAAAAACGYULOC3%0ANu2qltO6LQO3Eeic5lgcqG9RcVm9y9kAAAAAAAAAfY+CBfyW0/yKmMhQpcRFupwN4F3HpMQqxGEM%0AC22hAAAAAAAA0B9RsIDfcppfMSopVoaB2whwUeGhyhxs39qMggUAAAD+P3t3HmTXdd8H/nsajcZK%0AECsJcAFBACagJbZkaiVpi4nlTZFlla2oxrEnEy+TxLLjlO1YtidxSXYUe+SMMpbH0WSqIkfJuBJH%0ALo0ISVQkmY5oSaRlkiLBRaRIiQJIYuGChSD2rc/80YDVen0f0N3ovu919+dThWLdc+4974dLAqx6%0A3z7nBwAwFwks6FsP73qxcXzjGv0rmB22duljIbAAAAAAYC4a7HUB41FK2ZTkdUmuSTKU5GCSryW5%0Au9Z6ogf1zE+yJckrklyZ5LIkR5LsT/JQkkdqrcNT/JmrktycZFOSJUmOJnkyyV211v1T+Vn94NCx%0A09m5/1jj3MbV+lcwO2xZuyyffuTZMePPHDieZw+dyNrLFyZJFi9enHe84x2NayxevHhaawQAAACA%0AtvR1YFFKeXuS30ry3V1uOVJK+UiS36617pvmWq5P8o4k35/kliSLLnD7oVLKnyT5YK3165f4ud+V%0A5HeSvDXNO2LOllJuT/JbtdaHLuWz+snDXY6DSuywYPbY0mWHRTKyy+JHvuuqJMkVV1yRP/uzP2ur%0ALAAAAADoib48EqqUsuDcF/4fT/ewIkmWJvnFJI+WUr53Gmv5cpJvJvn9jAQWFworkuTyJL+Q5JFS%0Ayj8vk2y4UEr5Z0nuS/K2dP93Ne/c/FdKKf90Mp/Tjx7a3Xwc1LJF87NqyVDL1cD0uHzR/Kw7t4ui%0A032OhQIAAABgjum7wKKUMpDkvyX5yY6ps0l2JNmepPPH79ck+e+llDdOQ0nzk7y+y9yJczXdm+TR%0AJKc65oeS/JskfzTRDy2l/EqSP8jYXTB7k3zl3D9HG0zyh6WUX5roZ/Wjh57p1nB7iYbbzCrd+ljc%0As/Ngy5UAAAAAQG/1XWCR5NeS/GjH2L9Psr7WurHW+uokK5P8WJKnR92zOMlHSymXT3N9O5K8NyP9%0AJJadq+l1tdZXJFme5H9O8lTHM+8qpfzieD+glHJTRnZzjHZnkhtrrVfVWl9Ta70qyWuT/GXHfR8o%0Apbxu3L+bPtXtSCjHQTHbdDsW6mvPvpSXTpxuuRoAAAAA6J2+CizONZb+Fx3Dv1lr/fla657zA7XW%0A4Vrrx5PclGTnqHuvSfIr01TeXUl+MMmmWutv11rvrrV+27eJtdbjtdY/SfLqjOy6GO1flVJWjvOz%0A/k1Gjno675NJfrDWen/H592X5AeS3D5qePDc8zPWviMns/vF441zmzTcZpbZunZZ43ityVeesssC%0AAAAAgLmjrwKLJO9OMvrHjb+Q5P3dbq617k7ycx3Dv3wu+Jgqp5K8tdZ6S631c7XWerEHaq0Hk7w9%0AydFRw8uT/PjFni2l/HBGgpjz9if52Vpr53FT5z/rVJKfOXffed9bSvn+i31Wv7pQw+3r7bBglrni%0AsgVZvmh+49y9O/SxAAAAAGDu6JvA4lzvip/uGH7vxQKCWutfJPniqKHLkrxzquqqtZ6qtd5+8TvH%0APLcnyX/qGP7BcTzaGcD8u1rrCxf5rOeTfOgi68wY3fpXrFwylBWLNdxmdimldD0W6j59LAAAAACY%0AQ/omsMjIroI1o66/mZG+DePx4Y7rt09FQVPgix3X6y90cyllQcaGGn88zs/qvO+HSykz8tv9h3e/%0A2Di+cbXdFcxO3Rpvb9/1Yk6eOdtyNQAAAADQG/0UWPzdjus/H8/xS+fv7bi+tZTSD99ud/549MUa%0Agt+aZHTdj9daOxt4N6q17kzy9VFDlyV503ie7TcP7erWcFv/CmanLV36WJw6M5yHu/x5AAAAAIDZ%0AZrDXBYzyqo7ru8f7YK11TyllZ5IN54aGkrw8Yxtft+3qjuv9jXd9y6TfwTl3JfmOjvU6w5y+9txL%0AJ/L84ZONc3ZYMFtdt3JxFs2fl+Onx+6muGfngbxszYJ8+tOfbnz2LW95S5Ys8WcDAAAAgJmvnwKL%0Al3VcPzrB5x/NtwKL8+v1OrD4no7rJy5y/1S8gwut1/cefKb5OKhEw21mr4GBku+4cmnj7qL7dh7M%0AWzYM5p3vbG7Ns2PHDoEFAAAAALNCXxwJVUpZlLH9HZ6Z4DKd92+ZfEWXrpSyLMk7Ooabf0T6Wzpr%0AntHvYDIe3t18/M0Vly3IsoXzW64G2rPlym6Ntw9keNyn4wEAAADAzNUXgUWS1UnKqOvTSZ6f4Bq7%0AO66vuKSKLt2/TDK66cK+JJ+6yDOdNe+a4Gf22zuYsG79K653HBSz3NZ1zX0sXjpxJjsPNB+TBgAA%0AAACzSb8cCdXZTfnYBBpun3f0Imu2ppRyU5Jf6Rh+X6312EUe7ay58/d0MdPyDkopVyRZM8HHNk30%0Ac2qteWhX85FQGm4z221eszTzBkrODo/9q++hvRf7qwMAAAAAZr5+DSxOTGKN4xdZsxXnvtz/0yTz%0ARg3fm+SPxvH4pb6H6XoH70rynilaq6tdB4/n4LHTjXMabjPbDQ0OZOPqJfn680fGzD38rMACAAAA%0AgNmvX46EWthxfWoSa3SembJokrVMWillQZKPJ7l21PDhJH+/1np2HEtc6nvo+Tu4FN36VyTJRg23%0AmQO2rG3uY/HQ3olutgIAAACAmadfAovOnQRDk1hjwUXWnFallIEkf5LkplHDZ5P8ZK31G+Nc5lLf%0AQ0/fwaXq1r9i3eULs3ioXzYDwfTZura5j8ULR89k3rKJnsoGAAAAADNLv3wL3HkGSudOg/Ho3E0w%0A9lyV6fWhJO8YdV2T/K+11k9OYI0jSRaPup7oe5iud/ChJH82wWc2Jdk2kQe69q9wHBRzxA1Xdj/F%0AbeE1r8jRR+9srxgAAAAAaFm/BhaLSyllgo23O7/Vbi2wKKX8XpJ/3DH8q7XW/zjBpY4kuWLU9US/%0AqZ+Wd1BrfT7J8xN5ppQyoc8YHq5dj4TScJu54rKF83PNikXZdbCzHU2yQGABAAAAwCzXL0dC7cvI%0AjoTz5ufbv7gfj6s7rif0BftklVJ+I8lvdAz/Tq31/5zEcp01XzPB53vyDqbCUweO5fCJM41z+lcw%0Al2y5srmPxYJrX95yJQAAAADQrr4ILGqtx5M83TG8foLLdN7/tclXND6llF9I8nsdwx+stb5nkks+%0A3nHd9+9gqnQ7DqqUZMMqgQVzx9Z1zX0shlZfl4GFzWEGAAAAAMwGfRFYnNP55fpEf5z4ZRdZb0qV%0AUv5Bkv+rY/iPk/zyJSw7o97BVOrWcPvq5YuycP68lquB3um2wyJJFlzT+UccAAAAAGaPfgostndc%0A3zTeB0sp65JsGDV0OsmjU1BTt8/78YyEE6MbNXw0I022J9J3o9Ok38E5N19kvb71cJfAYpP+Fcwx%0Aay5bkFVLhhrnFlzziparAQAAAID29FNg8amO6zeX8Xdu/oGO68/XWqel6XYp5YeT/Jcko3/s//Yk%0AP1VrHb7E5e9McnTU9Q2llOvGWdeGJN8xaujwufX63tnhmkf2dGm4vdpxUMw9W9Y277JYKLAAAAAA%0AYBbrp8Di7ow03z5vY5Jbx/nsz3Zcb5uKgjqVUt6U5GNJRv/48+eTvKPWevpS16+1nkjyuY7hnxnn%0A4533fabWeupSa2rDky8cybFTZxvnNNxmLtraJbAYWrspZXBBy9UAAAAAQDv6JrA4tzvhIx3D77nY%0ALotSyvcl+Z5RQ4czcjzTlCqlvCbJJ5MsGjX85SRvOxc0TJUPd1z/QillzUVquyLJuy6yTt/q1r9i%0AXilZv1JgwdyzdW1z4+0yb36G1t3QcjUAAAAA0I6+CSzOeX+S0Uc5vSnJr3e7uZRydZL/0DH8wVrr%0Avqb7Rz1XO37depH7X5HkM0lG/9jz9iQ/PNVHT9Vab89IEHLeqiQfLqXM71LbUEbCiVWjhr9Ya/3s%0AVNY1nR7e9WLj+LUrF2VosN/+E4Xpd/WKRVmyoLnZ/MJrXt5yNQAAAADQjsFeFzBarXVfKeV3k/zu%0AqOHfK6WsT/K+WuueJCmlDCR5W5IPJlk/6t49ST4wlTWda+j9uXx7IHA0ye8nec3422yMqLXeMY7b%0Afi3JX+ZbgdKPJPlcKeVXa633j6rtxoz8ft806tmzSd49oaJ67KHdXfpXaLjNHDVQSrZceVnuf3ps%0AmLfg2lckf9WDogAAAABgmvVVYHHO+5PclOSto8Z+Psk/KqU8leRQkuuTLO947niSd9Zam39cf/K2%0AJLmqY2xJRhpvT8ZFE45a65dKKb+ZkXdx3q1JvlJK2ZNk77ma1jU8/u5a65cbxvvS6bPDeXTPS41z%0AGm4zl3UNLK7ampSBpA73oCoAAAAAmD59d97OuV4Wfy/Jn3ZMzctII+5XZ2xYsT/JW2qtd01/he2o%0Atf5+kn+ekR0To12V5MaMDSvOJvnlWuu/baG8KfPEc4dz8kzzF692WDCXbV3X3MdiYMHiDF1xfcvV%0AAAAAAMD067vAIklqrSdqrT+R5B0Z6RXRzdEkH0ry8lrrnW3U1qZa6weSvCbJ7Um6/Tj1cJJPJbmx%0A1voHbdU2VR7u0nB7/rySa1csapyDueD61Usyf17zhqwF+lgAAAAAMAv145FQf6PW+rEkHyulbE7y%0A+iRXJxlK8mKSx5LcVWs9MYl1x9144lwQMrFGFVOo1ro9yVtLKauT3JKRXSZLMhLWPJmRd3DBJuP9%0ArFv/ivUrF2dwXl/madCK+fMGsmnN0nzt2cNj5hZc84oc/sone1AVAAAAAEyfvg4szqu1fiPJN3pd%0ARy+dCyVu63UdU+2hXc0tRxwHBcnWtZd1CSzssAAAAABg9pkRgQWz04nTZ/N4w5exSbJpjYbbsGXt%0AsiR7xowPLl2ZHS8cyQaN6QEAAACYRZy5Q888/uzhnD5bG+c2rrbDAm64cmnX8+ju2Xmg1VoAAAAA%0AYLoJLOiZbsdBLRgcyFXLNdyGxUODWb9qcePcfQILAAAAAGYZgQU989Cu5obbG1YtybyBnvU5h76y%0A5crLGsfv3Xmw5UoAAAAAYHoJLOiZh3c3BxYb9a+Av7F17bLG8R37juaFwydbrgYAAAAApo/Agp44%0AfupsnniuueH2xjX6V8B5W9Y277BIHAsFAAAAwOwisKAnvrrnUIab+21n42o7LOC8lUuGcsVlCxrn%0AHAsFAAAAwGwisKAnuvWvWDR/XtZevrDlaqC/ddtlca8dFgAAAADMIgILeqJb/4rrVy/JQNFwG0br%0A1sfiq3sO5cjJMy1XAwAAAADTQ2BBTzy068XGcQ23YaxuOyyGa/LA046FAgAAAGB2EFjQusMnTueb%0A+442zm1creE2dCqHn8/ZY827ku7YvqPlagAAAABgeggsaN0ju19K7dJwe5MdFjBGKSUndz3aOPfQ%0A3mMtVwMAAAAA00NgQese3t18HNTSBYNZc9mClquBmeHErq82jj/6/LGcPjvccjUAAAAAMPUEFrTu%0AwV3NR9tsXL0kRcNtaNRth8XJMzWPdGliDwAAAAAzicCC1j3cLbBwHBR0deq5JzN86kTj3H07Nd4G%0AAAAAYOYTWNCqF4+dytMHms/c37hGw23oavhsTu55vHHqnp0HWi4GAAAAAKaewIJWPXyBo2s2rrbD%0AAi7kZJc+FvftPJDarZM9AAAAAMwQAgta9VCX46AuXzQ/K5cMtVwNzCzdAouDx07nyReOtFwNAAAA%0AAEwtgQWtemjXi43jm9ZouA0Xc3LP46nDZxvn7tXHAgAAAIAZTmBBq7o13L5+tf4VcDH19Imceu7J%0Axrl7d+hjAQAAAMDMJrCgNS8cPpk9h040zm1co38FjMfJXY82jt/7lMACAAAAgJlNYEFrHt7dfBxU%0AouE2jNeJLn0snjlwPM92CQQBAAAAYCYQWNCabg23Vy0ZyvLFGm7DeHTbYZEk9+60ywIAAACAmUtg%0AQWu69a9wHBSM3/CxQzm9/5nGOYEFAAAAADOZwIJW1FrzYLfAQsNtmJAT3fpY7DzYciUAAAAAMHUE%0AFrRi35GT2XfkZOOcHRYwMSe79LH42rMv5dDx0y1XAwAAAABTQ2BBKx5/7kjXOTssYGK69bGoNbn/%0AabssAAAAAJiZBBa04uvPHm4cv+KyBVm6cLDlamBmO/PiszlzeH/j3L079LEAAAAAYGYSWNCKx59r%0ADiwcBwWTc3J3tz4WAgsAAAAAZiaBBa34+vPNgcWmNY6Dgsk4+UxzH4sHnzmUE6fPtlwNAAAAAFw6%0AgQWteOn4mcbxjavtsIDJONGlj8Wps8N5ePehlqsBAAAAgEsnsKCnNggsYFJOv7AzwyePNc45FgoA%0AAACAmUhgQc9cdfnCLB7ScBsmpQ7n5O7HGqc03gYAAABgJvJtMT2zUf8KGJflK1flfX/44THjDxxe%0AkvteGnv/fU8dzPBwzcBAaaE6AAAAAJgaAgt6ZuMax0HBeCxavCR/5y0/OmZ87d6Xct+nxvayOHzi%0ATB5/7nBetm5ZG+UBAAAAwJRwJBQ9s3G1HRZwKTavWZp5XXZR3KePBQAAAAAzjMCCnigl2bB6ca/L%0AgBltaHAgG7s0rr9n58GWqwEAAACASyOwoCeuWbE4Cwbn9boMmPG2rr2scfzeHQdSa225GgAAAACY%0APIEFPdHtp8KBidmytrlPxbMvnciug8dbrgYAAAAAJk9gQU9ouA1TY8uVzTsskuS+p/SxAAAAAGDm%0AEFjQE5vWaLgNU2HpwsFcs2JR49w9O/SxAAAAAGDmEFjQunkDJetXargNU6VbH4v7dtphAQAAAMDM%0AIbCgdetXLs78ef7Tg6nSrY/F158/koNHT7VcDQAAAABMzmCvC2AzOkwVAAAgAElEQVTu0XAbJubA%0A/hfygff8euPcr/72+7O1S2CRJPc9dTDf//Irp6s0AAAAAJgyAgtat1H/CpiQk8eP5/Of+UTj3C/+%0AxnuzbtWarFoylP0Nuynu3XlAYAEAAADAjOBcHlq3cY0dFjDVuvWxuFcfCwAAAABmCIEFrZo/r+Sa%0AFYt6XQbMOlu6BBYP7zqU46fOtlwNAAAAAEycwIJWbVi1JIMD/rODqdatj8WZ4Zrtz7zYcjUAAAAA%0AMHG+OaZV12u4DdPi6hWLsmTBvMY5x0IBAAAAMBMILGiVhtswPQZKyZYr9bEAAAAAYOYSWNCqjXZY%0AwLTpFljc/9TBnDk73HI1AAAAADAxAgtas2BwIFcv13AbpsvWdc19LI6eOpuvPXu45WoAAAAAYGIE%0AFrTm+tVLMjBQel0GzFrXr16S+fOa/4zds8OxUAAAAAD0N4EFrXEcFEyv+fMGsqlLn5j7nhJYAAAA%0AANDfBBa0RsNtmH5b1zYfC3XPjoOptbZcDQAAAACMn8CC1mxcY4cFTLcta5sbb+87cjJP7T/WcjUA%0AAAAAMH4CC1qxaP68XLlsYa/LgFnvhiuXpnRpFXPPTsdCAQAAANC/BBa04uoVizLQ7VtUYMosHhrM%0A+pWLG+fu1XgbAAAAgD4msKAV13b5AhWYet36WNz31MGWKwEAAACA8RNY0Iprli/qdQkwZ2y5srmP%0AxY59R/P84RMtVwMAAAAA4yOwoBXXrhRYQFu6Nd5Okq/stMsCAAAAgP4ksKAVyxcP9boEmDNWLhnK%0AFZctaJzTeBsAAACAfiWwoBUlGm5Dm7Z22WVxnx0WAAAAAPQpgQXALLSlS+Ptr+45lCMnz7RcDQAA%0AAABcnMACYBbqtsNiuCYPPG2XBQAAAAD9R2ABMAutu3xhli0cbJy7d4c+FgAAAAD0n+ZvswDoGwsW%0ALcrf/qG3dZ1rUkrJlrWX5d6GnhVNYwAAAADQawILgD63ctWa/Os/+uMJP7flymWN4cQDzxzMqTPD%0AGRq0yQ4AAACA/uHbKoBZauu65j4WJ04P56t7DrVcDQAAAABcmMACYJa6btXiLOiyi+LenfpYAAAA%0AANBfBBYAs9TgwEC+44qljXP6WAAAAADQbwQWALPYlrXNx0Ldt/NAhodry9UAAAAAQHcCC4BZbOva%0AZY3jB4+dzjf3HWm5GgAAAADoTmABMIttvmJpBkrz3D07HAsFAAAAQP8QWADMYgvnz8v1q5c0zt2n%0A8TYAAAAAfURgATDLbbmyuY/FPQILAAAAAPrIYK8LAODCjh87mr+6847GuTfe+uYsWty8g+K8rWuX%0A5dOPPDtmfNfB49l76HjWXb5oSuoEAAAAgEshsADocy8e2J9/+Us/2zj3sTvvv2hgccPa5h0WSXLv%0AzoN523cJLAAAAADoPUdCAcxyly+an6suX9g4p48FAAAAAP1CYAEwB2zpssvinh0CCwAAAAD6g8AC%0AYA7YsnZZ4/jjzx3OoeOnW64GAAAAAMYSWADMAVu77LCoNbn/qYMtVwMAAAAAYwksAOaAKy5bkOWL%0A5zfO3auPBQAAAAB9QGABMAeUUrrushBYAAAAANAPBBYAc8SWK5v7WDz4zKGcOH225WoAAAAA4NsJ%0ALADmiK3rmndYnDo7nId3H2q5GgAAAAD4dgILgDli/YrFWTR/XuPcPTscCwUAAABAbwksAOaIgYGS%0AG65c2jh3nz4WAAAAAPSYwAJgDtmytrmPxX1PHczZ4dpyNQAAAADwLQILgDlk69rmPhaHT5zJE88d%0AbrkaAAAAAPgWgQXAHLJpzdLMGyiNc/c6FgoAAACAHhJYAMwhQ4MD2bRmSePcvTsPtlwNAAAAAHyL%0AwAJgjtlyZfOxUPfuOJBa9bEAAAAAoDcEFgBzzNYujbeffelEdh083nI1AAAAADBCYAEwx9zQZYdF%0Aoo8FAAAAAL0jsACYY5YuHMy1KxY1zuljAQAAAECvDPa6gPEopWxK8rok1yQZSnIwydeS3F1rPdHL%0A2gBmoi1rL8szDcc/2WEBAAAAQK/0dWBRSnl7kt9K8t1dbjlSSvlIkt+ute5rqaaSZGtGApTXJXl9%0Aku9MMn/Ubf+p1voPJ7n+rUk+fwklPlVr3XAJzwNzwNa1y3LHY8+PGf/G80dy4OiprFwy1IOqAAAA%0AAJjL+vJIqFLKglLKnyT5eLqHFUmyNMkvJnm0lPK901zTT5dS7sjI7o5Hk3wkybuS3JhvDysA+t6W%0Atd37WNxnlwUAAAAAPdB3gUUpZSDJf0vykx1TZ5PsSLI9yaGOuTVJ/nsp5Y3TWNqPJvm+JJdP42cA%0AtGL10gVZvbR5F8V9T+ljAQAAAED7+vFIqF/LSDgw2r9P8q9qrXuSvwk1fjTJHyRZf+6exUk+Wkp5%0AZa21M9CYbkeTLJmmtf/fJP95AvePPZQemNHWXbM+d39j6k+923LlZdl3ZP+Y8S888UL+t7e8bMo/%0ADwAAAAAupK8Ci1LKqiT/omP4N2ut//vogVrrcJKPl1LuSfKlJBvOTV2T5FeSvGcay3w2yb1J7jn3%0Az3uT/NI0fuY3a613TNPawBy2Ze2y3PXk2MDia88ezuPPHr7gsVEAAAAAMNX67UiodycZ/Q3ZF5K8%0Av9vNtdbdSX6uY/iXzwUfU+13kqyvta6rtb6t1vq+Wutna60OewdmpFevX951btv23S1WAgAAAAB9%0AFFicO+bppzuG31trrRd6rtb6F0m+OGrosiTvnOLyUmu9v9b6zFSvC9Arq5cuyNYuuyi2bd+T4eEL%0A/vULAAAAAFOqbwKLJDdlpHn2ed9Mcuc4n/1wx/Xbp6IggNnu5s2rG8d3v3g8X3la820AAAAA2tNP%0AgcXf7bj+84vtrhh9b8f1raWU6WqCDTBrvOH6VZk3UBrnbnvAsVAAAAAAtKefAotXdVzfPd4Ha617%0AkuwcNTSU5OVTUBPArLZ04WBedW1zL4vbH96bU2eGW64IAAAAgLmqnwKLl3VcPzrB5zvv71xvxioj%0ANpZS3lBKubmU8rJSyope1wXMDjdvaj4W6sVjp/OFJ15ouRoAAAAA5qq+CCxKKYuSrO8YnmiD6877%0At0y+or7yvyTZl+TJJH+V5EsZCWcOlFIeK6X8u1LKK3pZIDCz3XjdiiyaP69x7rbtjoUCAAAAoB19%0AEVgkWZ1k9CHqp5M8P8E1Or9Vu+KSKuofG5Ks7DK3Ncm7kjxcSvmzUkq3+wC6GhocyGs3NG/auuOx%0A53Lk5JmWKwIAAABgLhrsdQHnLO24PjaBhtvnHb3ImrNZSfKOJK8rpfxwrXWix2ldePFSrkiyZoKP%0AbZrKGmAu27vr6fz4rd/dOPexO+/Pums6N6hN3M2bV+cLX983ZvzE6eF89pFn8+M3XnPJnwEAAAAA%0AF9KvgcWJSaxx/CJrzjRPJPlUkr9M8tWM7Dg5nmRFkhuSfH+Sf5xk7ahn1if5dCnl9bXW56awlncl%0Aec8Urgf0mVdedXmWL5qfF4+fHjN32/bdAgsAAAAApl2/HAm1sOP61CTWONlxvWiStfTaziR/u9a6%0Apdb6q7XWT9Ran6y1Hq61nqm1vlBrvavW+t4k1yf5fzqevy7Jh1quGZjhBgZK3rhpVePcXd/Yl+cP%0ATyZHBgAAAIDx65fAovObsKFJrLHgImvOCLXWnbXWO8d574la6z9J8gcdUz9WSnnNlBcHzGo3b17d%0AOD5ck089uLflagAAAACYa/rlSKgjHdedOy7Go3NHReeas9mvJXlrks2jxn4qyX1TtP6HkvzZBJ/Z%0AlGTbFH0+0IKNq5dk7bKFefalsXnvtu278zO3XN+DqgAAAACYK/o1sFhcSikTbLy95CJrzlq11jOl%0AlD9M8oejhn9gCtd/PiM9NMatlDJVHw+0pJSSmzevzsfu3zVm7sFdh7Jj39Fcv7rzr1oAAAAAmBr9%0AciTUviSjw4n5Sa6Y4BpXd1xP6Av2WeAvOq6/o0gNgAm6pcuxUEly2wO7W6wEAAAAgLmmLwKLWuvx%0AJE93DK+f4DKd939t8hXNSM90XA8mWdGLQoCZa+3lC7NpTfMuim3bd2diG98AAAAAYPz6IrA4pzNg%0AePkEn3/ZRdab7U43jM1vvQpgxuu2y2Ln/mN5cNehlqsBAAAAYK7op8Bie8f1TeN9sJSyLsmGUUOn%0Akzw6BTXNJGs7rmuS/b0oBJjZ3rBxVQa6HCjnWCgAAAAApks/BRaf6rh+8wR6MHQ2mP58rXXONN0+%0A55aO67211jM9qQSY0ZYvHsorr768ce5TD+3NmbPDLVcEAAAAwFzQT4HF3Rlpvn3exiS3jvPZn+24%0A3jYVBc0wne+gswk3wLh1OxZq35GTuftJm7cAAAAAmHp9E1jUWoeTfKRj+D0X22VRSvm+JN8zauhw%0Ako9ObXX9rZTyUxkb7tzWg1KAWeI1163M0Lzm/0Xctt2xUAAAAABMvb4JLM55f5LRRzm9Kcmvd7u5%0AlHJ1kv/QMfzBWuu+pvtHPVc7ft062YKnUinlfyql/NgEjsJKKeUnMvYdbE/y8SktDphTFg3Ny40b%0AVjTOffaRZ3P81NmWKwIAAABgthvsdQGj1Vr3lVJ+N8nvjhr+vVLK+iTvq7XuSZJSykCStyX5YJL1%0Ao+7dk+QD01FbKWVhxvaJOG9jx/W6Usqbu9z71Vrr3i5zW5O8J8k3SikfzUhfj4dqrUc7ahk6V8s/%0Ay8h7GO1Ekp+vtdYunwEwLrdsWp2/ajj+6eips7njsefyI991VQ+qAgAAAGC26qvA4pz3J7kpyVtH%0Ajf18kn9USnkqyaEk1ydZ3vHc8STvrLW+OE11rU3y5+O89wcythH4eT+dsUdfddqc5H8792u4lLIr%0AyYsZ+T1enmRDkoUNz51O8pO11i+Ps06Arr7z2suzdMFgjpw8M2Zu2/bdAgsAAAAAplS/HQl1vpfF%0A30vypx1T8zKyk+HVGRtW7E/yllrrXdNfYesGMrKL5DuTvD4juzCawoonkryx1vr/tVgbMIsNDgzk%0ADRtXNc7d+fgLOXj0VMsVAQAAADCb9V1gkSS11hO11p9I8o6M9GPo5miSDyV5ea31zjZqm2YfTfJ7%0ASf4qI7spLuZMki8m+ftJXllr/co01gbMQbdsXt04fma45vaHu51uBwAAAAAT149HQv2NWuvHknys%0AlLI5I7sLrk4ylJHjkR5Lclet9cQk1h13U+tRz+xMMuHnJvgZj2bkGKiUUuYl2ZKRXSXXJFmWkd/7%0AkSQHk+xIcm+tdTzBBsCk3HDl0qxZuiAvHDk5Zm7b9t35qTdc14OqAAAAAJiN+jqwOK/W+o0k3+h1%0AHW2qtZ5N8ui5XwA9UUrJzZtX5bbte8bM3bvzYHYdPJZrVizuQWUAAAAAzDZ9eSQUAP3j5i7HQiXJ%0AtoYgAwAAAAAmQ2ABwAVds2JxrlvVvIti2/bdqbW2XBEAAAAAs5HAAoCL6tZ8+4nnjuSxvYdbrgYA%0AAACA2WhG9LAAmMuWr1yV9/3hh7vOteGNG1flv/z102naS7Ft++68/KplrdQBAAAAwOwlsADoc4sW%0AL8nfecuP9rSGVUsX5GXrluXRvS+NmfvEg3vy6z+0NQMDpQeVAQAAADBbOBIKgHHp1nx776ET+esd%0AB1quBgAAAIDZRmABwLi8/vqVGeyyi2Lb9t0tVwMAAADAbCOwAGBcliwYzKvXL2+c+/TDe3PyzNmW%0AKwIAAABgNhFYADBu3Y6FeunEmXz+ay+0XA0AAAAAs4nAAoBxe/W1K7J4aF7j3CcedCwUAAAAAJMn%0AsABg3IYGB/K6DSsb5+547Pm8dOJ0yxUBAAAAMFsILACYkG7HQp06M5zPPPJsy9UAAAAAMFsILACY%0AkJevW5YVi+c3zm3b7lgoAAAAACZnsNcFAHBhB/a/kA+859cb5371t9+flavWtFrPwEDJTZtW5/aH%0A946Zu/vJ/XnupRO5ctnCVmsCAAAAYOYTWAD0uZPHj+fzn/lE49wv/sZ72y3mnJs3NwcWtSaffHBP%0Afu57NvagKgAAAABmMkdCATBhG1YtztXLFzXO3eZYKAAAAAAmQWABwISVUro2335k90v5xvNHWq4I%0AAAAAgJlOYAHApNy8aVXXOc23AQAAAJgogQUAk3LFsoW54cqljXPbtu9JrbXligAAAACYyQQWAExa%0At2Ohnj5wLPc//WLL1QAAAAAwkwksAJi0N2xclXmlNM45FgoAAACAiRBYADBpyxbOz3dec3nj3Kce%0A2pvTZ4dbrggAAACAmUpgAcAl6XYs1IGjp/Klr+9ruRoAAAAAZiqBBQCX5MbrVmTBYPP/Tm5zLBQA%0AAAAA4ySwAOCSLJw/L6/ZsLJx7nNffS5HT55puSIAAAAAZiKBBQCX7JbNqxrHj58+mz9/9LmWqwEA%0AAABgJhJYAHDJ/tbVy7Ns4WDjnGOhAAAAABgPgQUAl2zeQMkbNjbvsvji1/dl/5GTLVcEAAAAwEwj%0AsABgStyyeXXj+Nnhmtsf3ttyNQAAAADMNAILAKbE5iuW5splCxrnbnvAsVAAAAAAXJjAAoApUUrJ%0AzZuad1nc//SLeXr/sZYrAgAAAGAmEVgAMGVu7nIsVJJs03wbAAAAgAsQWAAwZa5avijXr17SOHfb%0A9t2ptbZcEQAAAAAzhcACgCnVrfn2ky8czVf3vNRyNQAAAADMFAILAKbUGzetSinNc5pvAwAAANCN%0AwAKAKbVi8VBecdXljXOfeHBPzg47FgoAAACAsQZ7XQAAF7Zg0aL87R96W9e5fnTL5lV5ZPehMePP%0AHz6ZL39z/wWbcwMAAAAwNwksAPrcylVr8q//6I97XcaEvHbDynz4Szty+uzY3RS3PbBbYAEAAADA%0AGI6EAmDKLR4azHevX9E495lHns2J02dbrggAAACAfiewAGBa3NJlF8Xhk2fyP772fMvVAAAAANDv%0ABBYATItXXbs8SxbMa5y77YHdLVcDAAAAQL8TWAAwLQbnDeQN169qnLvz8Rdy6NjplisCAAAAoJ8J%0ALACYNt2aa586O5xPP7K35WoAAAAA6GcCCwCmzZa1l2XVkqHGOcdCAQAAADCawAKAaTNQSm7a1Hws%0A1F/vOJA9Lx5vuSIAAAAA+pXAAoBp1e1YqCT5xIN7WqwEAAAAgH422OsCALiw48eO5q/uvKNx7o23%0AvjmLFi9puaKJuW7Vkly7YlGeOTh2N8W27XvyT960qQdVAQAAANBvBBYAfe7FA/vzL3/pZxvnPnbn%0A/X0fWCQjuyz+9N5nxow/tvelPPHc4dxw5WU9qAoAAACAfuJIKACm3U2buh8Lpfk2AAAAAInAAoAW%0ArLlsQbaubd5FsW37ngwP15YrAgAAAKDfCCwAaEW35tu7Xzyerzx9sOVqAAAAAOg3AgsAWvGG61dl%0A3kBpnHMsFAAAAAACCwBasXThYF517fLGudsf3ptTZ4ZbrggAAACAfiKwAKA1N3dpvv3isdP5whMv%0AtFwNAAAAAP1EYAFAa268bkUWzZ/XOHfbdsdCAQAAAMxlAgsAWjM0OJDXbljROHfHY8/lyMkzLVcE%0AAAAAQL8QWADQqps3Nx8LdeL0cD77yLMtVwMAAABAvxBYANCqV151eZYvmt8451goAAAAgLlLYAFA%0AqwYGSt64aVXj3F3f2JfnD59ouSIAAAAA+oHAAoDWdTsWargmn3pwb8vVAAAAANAPBBYAtG7j6iVZ%0Ad/nCxrltjoUCAAAAmJMEFgC0rpTSdZfFg7sOZce+oy1XBAAAAECvCSwA6ImbNzUHFkly2wN2WQAA%0AAADMNQILAHpi7eULs/mKpY1z27bvTq215YoAAAAA6CWBBQA9022Xxc79x/LQrkMtVwMAAABALwks%0AAOiZN2xcmYHSPHeb5tsAAAAAc4rAAoCeWb54KK+8+vLGuU8+uDdnzg63XBEAAAAAvSKwAKCnbtnc%0AfCzUviMnc/eT+1uuBgAAAIBeEVgA0FOvuW5lhuY1/+/IsVAAAAAAc4fAAoCeWjQ0LzduWNE499lH%0Ans3xU2dbrggAAACAXhjsdQEAXNi6a9bn7m/s63UZ0+qWTavzVw3HPx09dTZ3PPZcfuS7rupBVQAA%0AAAC0yQ4LAHruO6+9PEsXNGfo2xwLBQAAADAnCCwA6LnBgYG8YeOqxrk7H38hB4+earkiAAAAANom%0AsACgL9yyeXXj+Jnhmtsf3ttyNQAAAAC0TWABQF+44cqlWbN0QeOcY6EAAAAAZj+BBQB9oZSSmzc3%0AHwt1786D2XXwWMsVAQAAANAmgQUAfePmLsdCJcm27XtarAQAAACAtgksAOgb16xYnOtWLW6c27Z9%0Ad2qtLVcEAAAAQFsEFgD0lW7Nt5947kge23u45WoAAAAAaIvAAoC+ctOm1Sld5jTfBgAAAJi9BBYA%0AfW7vrqdz0+bVjb/27nq61+VNuZVLhvKydcsa5z7x4J4MDzsWCgAAAGA2ElgA0He6HQu199CJ/PWO%0AAy1XAwAAAEAbBBYA9J3XXb8ygwPNB0M5FgoAAABgdhJYANB3liwYzHevX9E49+mH9+bkmbMtVwQA%0AAADAdBNYANCXbu5yLNRLJ87kzsdfaLkaAAAAAKabwAKAvvSqa5dn8dC8xjnHQgEAAADMPgILAPrS%0A0OBAXrdhZePcHY89n5dOnG65IgAAAACmk8ACgL7V7VioU2eG85lHnm25GgAAAACmk8ACgL718nXL%0AsmLx/MY5x0IBAAAAzC4CCwD61sBAyU2bmndZ3P3k/jz30omWKwIAAABguggsAOhr3Y6FqjX55IN7%0AWq4GAAAAgOkisACgr21YtThXL1/UOHebY6EAAAAAZg2BBQB9rZTSdZfFI7tfyjeeP9JyRQAAAABM%0AB4EFAH3v5k2rus5pvg0AAAAwOwgsAOh7VyxbmBuuXNo4t237ntRaW64IAAAAgKk22OsCxqOUsinJ%0A65Jck2QoycEkX0tyd631RC9ra0spZVWSm5NsSrIkydEkTya5q9a6v5e1AbTh5s2r88RzY49/evrA%0Asdz/9Iu58boVPagKAAAAgKnS14FFKeXtSX4ryXd3ueVIKeUjSX671rqvpZpKkq0ZCVBel+T1Sb4z%0AyfxRt/2nWus/nKLP+64kv5PkrWneEXO2lHJ7kt+qtT40FZ8J0I/esHFV/vPdT+Vsw26Kbdt3CywA%0AAAAAZri+PBKqlLKglPInST6e7mFFkixN8otJHi2lfO801/TTpZQ7MrK749EkH0nyriQ35tvDiqn8%0AzH+W5L4kb0v3f1fzzs1/pZTyT6ejDoB+sGzh/HznNZc3zn3qob05fXa45YoAAAAAmEp9F1iUUgaS%0A/LckP9kxdTbJjiTbkxzqmFuT5L+XUt44jaX9aJLvS9L8bdkUK6X8SpI/yNhdMHuTfOXcP0cbTPKH%0ApZRfaqE8gJ64efPqxvEDR0/lS19vZaMdAAAAANOk7wKLJL+WkXBgtH+fZH2tdWOt9dVJVib5sSRP%0Aj7pncZKPllJaCRQ6HJ3KxUopNyX5/Y7hO5PcWGu9qtb6mlrrVUlem+QvO+77QCnldVNZD0C/uPG6%0AFVkw2Py/rtu27265GgAAAACmUl8FFucaS/+LjuHfrLX+fK11z/mBWutwrfXjSW5KsnPUvdck+ZVp%0ALvPZJJ/MSG+NH0qyKsn/McWf8W8yctTTeZ9M8oO11vtH31RrvS/JDyS5fdTw4LnnAWadhfPn5bUb%0AVjbOfe6rz+XoyTMtVwQAAADAVOmrwCLJu5NcNur6C0ne3+3mWuvuJD/XMfzL54KPqfY7Gdnlsa7W%0A+rZa6/tqrZ+ttR6Yyg8ppfxwRoKY8/Yn+dla66mm+8+N/8y5+8773lLK909lXQD9otuxUMdPn80d%0Ajz3XcjUAAAAATJW+CSzO9a746Y7h99Za64Weq7X+RZIvjhq6LMk7p7i81Frvr7U+M9XrNugMYP5d%0ArfWFCz1Qa30+yYcusg7ArPC3rr48yxbNb5y77QHHQgEAAADMVJ0NnXvppow0zz7vmxnp2zAeH07y%0APaOu357k/56astpTSlmQ5Ac7hv94nI//cUaOqTrvh0spQ912ZgAzx/KVq/K+P/xw17m5Zt5AyRs3%0Arspnv/rsmLkvfH1f9h85mVVLF/SgMgAAAAAuRT8FFn+34/rPL7a7YvS9Hde3llKW1FqntBl2C25N%0AsmTU9eO11qfG82CtdWcp5etJvuPc0GVJ3pSx7waYYRYtXpK/85Yf7XUZfeWWzc2Bxdnhmtsf3pt/%0A8MYN7RcFAAAAwCXpmyOhkryq4/ru8T54riH3zlFDQ0lePgU1tW3S7+Ccuy6yHsCssGnN0ly5rHkX%0AhWOhAAAAAGamfgosXtZx/egEn++8v3O9mcA7ABiHUkpu3tTcfPv+p1/M0/uPtVwRAAAAAJeqLwKL%0AUsqiJOs7hifa4Lrz/i2Tr6hnOmuei+8AYFxu3twcWCTJtu12WQAAAADMNH0RWCRZnaSMuj6d5PkJ%0ArtH57dQVl1RRb3TWvGuCz8+GdwAwLlctX5TrVy9pnLtt++6Mvw0SAAAAAP2gX5puL+24PjaBhtvn%0AdTbY7lxzJuiseaJNw6flHZRSrkiyZoKPbZqKzwa4kFs2r86OfWP/qnzyhaP56p6X8sqrL+9BVQAA%0AAABMRr8GFicmscbxi6w5E1zqe5iud/CuJO+ZorUApswbN63Kn/z1U2mKuG97YLfAAgAAAGAG6Zcj%0AoRZ2XJ+axBonO64XTbKWXrrU9zAb3gHAuK1YPJRXXNUcSnziwT05O+xYKAAAAICZol8Ci86dBEOT%0AWGPBRdacCS71PcyGdwAwIbdsXtU4/vzhk/nyN/e3XA0AAAAAk9UvR0Id6bju3GkwHp27CTrXnAmO%0AJFk86nqi72G63sGHkvzZBJ/ZlGTbFH0+zGkH9r+QD7zn1xvnfvW335+VqybaYmZ2ee2Glfnwl3bk%0A9Nmxuylue2B3bt68ugdVAQAAADBR/RpYLC6llAk23l5ykTVngiNJrhh13fl7uphpeQe11ueTPD+R%0AZ0opU/HRQJKTx4/n85/5ROPcL/7Ge9stpg8tHhrMd69fkSjAg8gAACAASURBVL/ecWDM3GceeTb/%0A6u2vzML583pQGQAAAAAT0S9HQu1LMjqcmJ9v/+J+PK7uuJ7QF+x9orPmayb4/Gx4BwATdkuXXRSH%0AT57J//iavwoBAAAAZoK+CCxqrceTPN0xvH6Cy3Te/7XJV9Qzj3dcz8V3ADBhr7p2eZYsaN5FcdsD%0Au1uuBgAAAIDJ6IvA4pzOL9dfPsHnX3aR9WYC7wBgEgbnDeQN1zc3377z8Rdy6NjplisCAAAAYKL6%0AKbDY3nF903gfLKWsS7Jh1NDpJI9OQU1tm/Q7OOfmi6wHMGt1a6596uxwPv3I3parAQAAAGCi+imw%0A+FTH9ZvL+Ds3/0DH9edrrTOx6fadSY6Our6hlHLdeB4spWxI8h2jhg6fWw9gTtiy9rKsWjLUOOdY%0AKAAAAID+10+Bxd0Zab593sYkt47z2Z/tuN42FQW1rdZ6IsnnOoZ/ZpyPd973mVrrqUuvCmBmGCil%0A6y6Le3YeyJ4Xj7dcEQAAAAAT0TeBRa11OMlHOobfc7FdFqWU70vyPaOGDif56NRW16oPd1z/Qill%0AzYUeKKVckeRdF1kHYNbrFljUmnzywT0tVwMAAADARPRNYHHO+5OMPsrpTUl+vdvNpZSrk/yHjuEP%0A1lr3Nd0/6rna8evWyRY81Wqttyf58qihVUk+XEqZ33R/KWUoI+HE6G6zX6y1fnb6qgToT+tXLs61%0AKxc3zt22XWABAAAA0M8Ge13AaLXWfaWU303yu6OGf6+Usj7J+2qte5KklDKQ5G1JPphk/ah79yT5%0AwHTUVkpZmOSWLtMbO67XlVLe3OXer9ZaL9b99deS/GW+FSj9SJLPlVJ+tdZ6/6iabszI7/dNo549%0Am+TdF1kfYNa6ZdOq/NcDx8aMP7b3pTzx3OHccOVlPagKAAAAgIvpq8DinPcnuSnJW0eN/XySf1RK%0AeSrJoSTXJ1ne8dzxJO+stb44TXWtTfLn47z3BzK2Efh5P52xR199m1rrl0opv5mRd3HerUm+UkrZ%0Ak2RvkquSrGt4/N211i83jAPMCTdtXp3/eu8zjXO3PbA77/6hrS1XBAAAAMB49NuRUOd7Wfy9JH/a%0AMTUvIzsZXp2xYcX+JG+ptd41/RW2o9b6+0n+eUZ2TIx2VZIbMzasOJvkl2ut/7aF8gD61uqlC7J1%0AbfMuim3b92R4uLZcEQAAAADj0XeBRZLUWk/UWn8iyTuSbL/ArUeTfCjJy2utd7ZRW5tqrR9I8pok%0AtycZ7nLbcJJPJbmx1voHbdUG0M9u6dJ8e/eLx/OVpw+2XA0AAAAA49GPR0L9jVrrx5J8rJSyOcnr%0Ak1ydZCjJi0keS3JXrfXEJNYtk3hmZ5IJP3epaq3bk7y1lLI6Iz00NiZZkpGw5smMvIMLNhkHmGte%0Af/2q/Me7d+Zsw26K2x7YndduWNmDqgAAAAC4kL4OLM6rtX4jyTd6XUcvnQslbut1HQAzwdKFg3nV%0AtcvzlafG7qa4/eG9ec+PvCJDg325yRAAAABgzvJtDQCz0s2bmo+FevHY6XzhiRdargYAAACAixFY%0AADAr3XjdiiyaP69x7rbtu1uuBgAAAICLEVjA/8/efUfHXd15H//cqZJGzaruvWEbTKgxJmCDDSQh%0AkAbZbDab+kBISALkpOwm2fRCAgnLZslmn4VlH2BJSAgBAiFAgukEF2zjCraRe5NVrD7tPn/MjDwa%0AzUgjefTTSHq/ztGZ+f3u/d35Stk9Nv7o3i+AUcnncens6ePSjj299bBau8IOVwQAAAAAAIC+EFgA%0AAEatpbPTHwvVGYrqz5sOOVwNAAAAAAAA+kJgAQAYtRZNLFN5oTftGMdCAQAAAAAA5BcCCwDAqOVy%0AGS2ZVZl27MUd9TrS0ulwRQAAAAAAAMiEwAIAMKplOhYqaqU/bjjocDUAAAAAAADIxDPcBQAA+uYv%0ALNTyy67IOIa+zawKaEJZgQ42995N8fD6/frk+TOGoSoAAAAAAACkIrAAgDxXUVmtH/ziruEuY8Qy%0Axmjp7Cr9bu2+XmMb9jXrrfo2zagKDENlAAAAAAAASMaRUACAUW/prPTHQknSH16j+TYAAAAAAEA+%0AILAAAIx648sKNLumOO3YIxsOyFrrcEUAAAAAAABIRWABABgTMu2yeKu+TRv3NTtcDQAAAAAAAFIR%0AWAAAxoQlsyrlMunH/rCeY6EAAAAAAACGG4EFAGBMKCv06tRJZWnHHt1wUOFI1OGKAAAAAAAAkIzA%0AAgAwZiydnf5YqPrWLr2085jD1QAAAAAAACAZgQUAYMw4e3qF/J70f/RxLBQAAAAAAMDwIrAAAIwZ%0ABV63zpw2Lu3YnzcdUkcw4nBFAAAAAAAASPAMdwEAgL51tLfp5VVPpx1bsmyFCosCDlc0si2dXZX2%0A+Ke2YERPbz2s9yyeOAxVAQAAAAAAgMACAPJcU8MxfeMLn0o79uCqdQQWA3Ta5DIV+z1q7Qr3Gnt4%0A/X4CCwAAAAAAgGHCkVAAgDHF43Lp7TMr046t2n5UjW1BhysCAAAAAACARGABABiDzp9dlfZ+OGr1%0A2OsHHa4GAAAAAAAAEoEFAGAMmltbrOpif9qxh9fvd7gaAAAAAAAASAQWAIAxyBijpbPTHwu1uq5R%0A+xrbHa4IAAAAAAAABBYAgDFpaYZjoSTp4fUHHKwEAAAAAAAAEoEFAGCMmjyuSNMqi9KOPbx+v6y1%0ADlcEAAAAAAAwthFYAADGrEzNt9843KqtB1scrgYAAAAAAGBsI7AAAIxZ582qkskwRvNtAAAAAAAA%0AZxFYAADGrIqAT6dMKE079siGA4pGORYKAAAAAADAKQQWAIAxLdOxUAebO/VqXYPD1QAAAAAAAIxd%0ABBYAgDHtnBkV8rjSHwzFsVAAAAAAAADOIbAAAIxpAb9HZ0wdl3bssY0H1RWOOFwRAAAAAADA2ERg%0AAQAY85ZmOBbqeGdYq7YfdbgaAAAAAACAsYnAAgAw5p0+pVxFPnfaMY6FAgAAAAAAcAaBBQBgzPN5%0AXDp3RkXasae3HtHxzpDDFQEAAAAAAIw9BBYAACjzsVDBcFRPbDrkcDUAAAAAAABjD4EFAACSTplQ%0AqoqAL+0Yx0IBAAAAAAAMPQILAAAkuYzRebMq0469tPOYDh/vdLgiAAAAAACAsYXAAgCAuEzHQlkr%0APbrhgMPVAAAAAAAAjC0EFgAAxE2rKNKk8sK0Y/e/ukedoYjDFQEAAAAAAIwdBBYAAMQZYzLusth5%0AtE3f/MMmWWsdrgoAAAAAAGBsILAAACDJ0gx9LCTpt2v36d6/7XGwGgAAAAAAgLHDM9wFAAD6NmHy%0AVL20o364yxgzakoLdM6MCr36VkPa8e8+ulkLJpTozGkVDlcGAAAAAAAwurHDAgCAFJ84b7oqAr60%0AY6GI1XX3rtOR450OVwUAAAAAADC6EVgAAJCivMinG1fMkcdl0o4faenSZ+9bp2A46nBlAAAAAAAA%0AoxeBBQAAacyuKdHHl07POL5md6O+/9gW5woCAAAAAAAY5QgsAADI4OL5tVo+rybj+P97ebd+t3af%0AgxUBAAAAAACMXgQWAAD04RNLp2tWdSDj+Ncfel2b9jc7WBEAAAAAAMDoRGABAEAfvG6XblwxV6WF%0A3rTjXeGorr1nrRragg5XBgAAAAAAMLoQWAAA0I/KYr++ePEcZejBrf1NHfr8/esUjtCEGwAAAAAA%0AYLAILAAAyMKCCaX6yLnTMo6/uOOYfvrkdgcrAgAAAAAAGF0ILAAAyNI7F43X0lmVGcd/9ewuPbbx%0AoIMVAQAAAAAAjB6e4S4AANC3g/v26APLzkg79uCqdZowearDFY1dxhj9nwtmal9jh3Y3tKed8+Xf%0AbdDsmmLNG1/icHUAAAAAAAAjGzssAAAYAL/HrRtXzlXA70473h6M6Np71qi5I+RwZQAAAAAAACMb%0AgQUAAANUW1qg65fPUYYe3Ko71q6bfrNe0ah1tC4AAAAAAICRjMACAIBBOH1Kua4+a0rG8b9sO6Lb%0A//qmgxUBAAAAAACMbAQWAAAM0pWnT9TZ08dlHL/t6Tf1l62HHawIAAAAAABg5CKwAABgkIwx+syF%0AszSxvCDjnBt+s15v1bc5WBUAAAAAAMDIRGABAMBJKPJ5dNPKeSr0pm/C3dIZ1jX/b43ausIOVwYA%0AAAAAADCyEFgAAHCSJpUX6rplszKOv3mkVV/53UZZSxNuAAAAAACATAgsAADIgbOnV+i9p0/KOP7Y%0A6wf1n8/tcrAiAAAAAACAkYXAAgCAHLnqzMlaPLks4/jNT2zTC2/WO1gRAAAAAADAyEFgAQBAjrhc%0ARtcvn6OaEn/a8aiVPn//Ou1taHe4MgAAAAAAgPxHYAEAQA4VF3h008q58rnT/xHb2B7SdfetVWco%0A4nBlAAAAAAAA+Y3AAgCAHJtWGdA1F8zMOL5p/3F9/aFNNOEGAAAAAABIQmABAMAQWDq7Su9aND7j%0A+IPr9umeV3Y7WBEAAAAAAEB+I7AAAGCIfPjcqTplQknG8e8+ukWr6xocrAgAAAAAACB/EVgAADBE%0APC6XvnjxXFUEfGnHw1Grz963ToePdzpcGQAAAAAAQP4hsAAAYAiVFXp144q58rhM2vGjLV267t61%0ACoajDlcGAAAAAACQXwgsAAAYYrNrivXJpTMyjq/b06Tv/nGzgxUBAAAAAADkHwILAAAcsHx+jS6e%0AX5Nx/N5X9uiBNXsdrAgAAAAAACC/EFgAAOCQj503XXNqijOOf+MPm7RxX5ODFQEAAAAAAOQPAgsA%0AABzidbt0w4q5Kiv0ph0PhqP6zD1rday1y+HKAAAAAAAAhh+BBQAADqoI+HTDxXPkNumbcB9o7tTn%0A739N4QhNuAEAAAAAwNhCYAEAgMPmTyjVP7x9Wsbxl3Ye081PbHOwIgAAAAAAgOHnGe4CAAB9K6+o%0A1PdvvzPjGEamSxfWaufRVr2woz7t+P99/i2dOrlcVyye6HBlAAAAAAAAw4PAAgDyXGFRQBe968rh%0ALgM5ZozRp98xQ3sb27X7WHvaOV/93UbNrS3W/PGlDlcHAAAAAADgPI6EAgBgmPg9bn1p5VwV+9P/%0A/kBHKKJr71mr5vaQw5UBAAAAAAA4j8ACAIBhVF1SoM9fNFsZenBr97F23fCb1xSNWmcLAwAAAAAA%0AcBiBBQAAw+y0yeX60FlTMo4/s/2obnv6DQcrAgAAAAAAcB6BBQAAeeCKxRN1zoyKjOO3/3WHntx8%0AyMGKAAAAAAAAnEVgAQBAHjDG6DMXzNKk8sKMc256YIN2Hm11sCoAAAAAAADnEFgAAJAnCn1u3bRy%0Argq97rTjrV1hXXvPWrV2hR2uDAAAAAAAYOgRWAAAkEcmlhfqs8tnZRzfcaRVX/7tBllLE24AAAAA%0AADC6EFgAAJBnzppWofe/bVLG8T9tOqRfPrvTwYoAAAAAAACGnme4CwAA9K3h2FHd+q2vph370ndu%0AVkVltcMVwQkfOHOydtW3af3eprTjt/x5uxZNLNMFc/nfHwAAAAAAjA4EFgCQ57o6OvTME4+kHbv+%0Aa992thg4xmWMPrd8tr7xh9d1+HhXr/Golb7w69f06PXna0pF0TBUCAAAAAAAkFscCQUAQJ4q9nt0%0A08p58nvS/3Hd1B7StfesVUcw4nBlAAAAAAAAuUdgAQBAHptaUaRrLpiZcXzLweP654depwk3AAAA%0AAAAY8QgsAADIc+fNqtK7T52Qcfyh1/brf16qc64gAAAAAACAIUBgAQDACPDhc6ZqwYTSjOPff2yr%0AXn2rwcGKAAAAAAAAcovAAgCAEcDtMvrixXNUGfClHQ9HrT5731odau50uDIAAAAAAIDcILAAAGCE%0AKC306saVc+V1m7Tj9a1BfebeteoK04QbAAAAAACMPAQWAACMILOqi/XJpTMyjq/f26RvP7LFwYoA%0AAAAAAAByg8ACAIARZtm8Gq04pTbj+P2v7tGvX93jYEUAAAAAAAAnj8ACAIAR6GNLpmlOTXHG8X95%0AeLPW721ysCIAAAAAAICTQ2ABAMAI5HG7dMOKuSov9KYdD0aiuu7etapv7XK4MgAAAAAAgMHxDHcB%0A2TDGzJJ0jqTJknySGiVtk/SStbZzGOsyks6QdLqkmvjtw5I2SFpnrbXDVRsAYPSrCPj0xRVz9P0/%0AblUkzR85B5s79bn71uneT58rr5vfUQAAAAAAAPktrwMLY8x7JX1TsVAgnVZjzN2SvmOtrXewLq+k%0AL0q6QdKkDNP2GWNuk3S7tTY0gLWXSXrmJMrbba2dfhLPAwBGkPnjS/WPS6bpv1+qSzv+t7ca9OM/%0AbdM3L1/gbGEAAAAAAAADlJe/bmmM8Rtj7pX0kDKHFZJULOl6SVuMMRc4VNsUSX+T9FNlDiuk2G6Q%0AWyS9bIzpax4AACdl5YJavWNOVcbxO194Sw+v3+9gRQAAAAAAAAOXd4GFMcYl6TeSPpIyFJH0lqT1%0AkppTxqol/ckYs2SIa6tRbPfD21KGOiRtlrRVUuoRVWdKesYYk/lfkgAAOAnGGH36/JmaURXIOOer%0AD27UlgPHHawKAAAAAABgYPIusJD0ZUlXptz7D0lTrbUzrbVvk1Qh6f2S9iTNKZL0gDGmbAhru1vS%0ArKTrTsWOhaqy1i6y1i6QVCXpJvUMLuZIumuQn3mPpJUD+EoNegAAY4DP49KNK+aq2J/+tMfOUFTX%0A3rtGTe1BhysDAAAAAADITl71sDDGVEr6esrtf7LW/jj5hrU2KukhY8yrkl6QND0+NFmxsOBbQ1Db%0AJZLemXQrJOlSa+1zKbW1Sfq5MWadpKckeeND7zHGLLfWDrQ/xS5r7dODrRsAMHZUl/j1hYvn6Ed/%0A2qo0Pbi1t6FDX/j1ev33x8+W22WcLxAAAAAAAKAP+bbD4iuSSpKun5N0c6bJ1tr9kj6dcvvGePCR%0Aa99Luf5xaliRzFr7rHrX/v2cVwUAQJJTJ5Xp786emnH8uTeO6udPveFgRQAAAAAAANnJm8Ai3rvi%0AEym3v21tut8RPcFa+xdJzyfdKpF0dY5rO1XSOUm32hRrut2fn8TnJpxnjDkll7UBAJDqPadN0Lkz%0AKjKO/+KZHfrz5kMOVgQAAAAAANC/vAksJJ2nWPPshF2SVmX57J0p1+/NRUFJUntqPGCtbenvofic%0A36bcznVtAAD0YIzRZy6cpcnjCjPO+dIDG7TjSKuDVQEAAAAAAPQtnwKLd6dcP9Xf7orkuSnXy4wx%0AgRzUlJBa25MDeDa1tstPshYAAPpV4HXrppVzVeh1px1v7QrrmnvWqKUz5HBlAAAAAAAA6eVTYHF6%0AyvVL2T5orT0gqS7plk/SghzUJGOMkXRayu2sa5P0Ysr14viaAAAMqQllhbp++eyM47uOtulLD2xQ%0ANJrt7wcAAAAAAAAMHc9wF5AktbfDlgE+v0XS9JT1Vp9MQXHTJBUlXbdZa/dk+7C1drcxpj1pjYCk%0AKZKyXiMecMyQVCPJLalB0iFrbWO2awAYufyFhVp+2RUZx4C+nDFtnD5wxiQ9uG5/2vEntxzWL5/d%0Aqc/1EWwAAAAAAAA4IS8CC2NMoaSpKbf3DnCZ1PnzBl9Rn+sMtK7EM8nrzFP2gcXHJH1eUq/uqcaY%0AbZL+KukOa+3mQdQFYASoqKzWD35x13CXgRHs/WdM1lv1bVq3pynt+C1PbtfCiaVaNq/G4coAAAAA%0AAABOyJcjoaokJR+TFJJ0ZIBrpP7qaK7+1SV1nX2DWONkapuuNGFF3HxJn5X0ujHmt8aYTPNOijGm%0AxhizcCBfkmYNRS0AgIFzGaPPLput8aUFacetlb746/Xac6zd4coAAAAAAABOyJfAojjlun0ADbcT%0A2vpZc7BS10n9nGwMVW0JRtIHJb1mjMlJ744Un5W0aYBfDw9BHQCAQQr4Pbpp5Vz5Pen/6G/uCOma%0Ae9aoIxhxuDIAAAAAAICYfA0sOgexRkc/aw7WcNX2hqSfSbpS0mxJpZK8iu3OOF/SdyQdSnlmqqTH%0AjTG1g6gRADDKTako0rUXZN4At+1Qi772+40a+O8MAAAAAAAAnLx8CSxSz6gIDmKNrpTrXHWidbq2%0AOknLrbXzrLVfstY+Yq3daa1tsdaGrbVHrbUvWmu/rVgj7l+lPD9N0h2DqBEAMAYsmVWpy0+bkHH8%0A4fUHdNeLdc4VBAAAAAAAEJcXTbfVe9eCbxBr+PtZc7Acrc1aW6dYaNEva22npM8YYzok3ZA09H5j%0AzFnW2jUDrDOTOyT9doDPzBLHQgFAXvq7s6eqrr5Nmw4cTzv+w8e3asGEUi2ZVelwZQAAAAAAYCzL%0Alx0WrSnX6buC9i1110LqmoOVz7UlfFnSjpR7/5Crxa21R6y1mwfyJWlnrj4fAJBbbpfR5y+eo6ri%0A9Bl8JGp1/f+u04Gm1BMNAQAAAAAAhk6+BhZFxhgzwDUC/aw5WKnrpH5ONoaqNkmStTYs6faU25fk%0A8jMAAKNLaYFXN66YK687/R+3x9qCuu7eteoM0YQbAAAAAAA4I18Ci3pJyR0+E82lB2JSyvWRk6oo%0A8zqTB7HGUNWW7C8p13MGEfoAAMaQmdXF+tT5MzOOb9jXrG8/stnBigAAAAAAwFiWFz0srLUdxpg9%0AijWMTpgq6fAAlpmacr3tpAuL2Z5yPWUQa6Q+k6vaku1NufZIGiepYQg+C4CDOtrb9PKqp9OOLVm2%0AQoVFg9n4BcRcOLdau4626skt6f/I/fXqvTptcrn+/tzUP2YBAAAAAAByKy8Ci7ht6hlYLJC0egDP%0An5JmvVzYLalDJ/pQBIwx06y1u7N52BgzTVJR0q029Q4XciGU5p53CD4HgMOaGo7pG1/4VNqxB1et%0AI7DASfvo26dp97F2bT/cknb8W49s0vwJJTpj6jiHKwMAAAAAAGNJvhwJJUnrU67Py/ZBY8wESdOT%0AboUkbclBTbLWWkkbU25nXZukpSnXG+Nr5tr4lGsr6dgQfA4AYJTxuF364oo5Ki9Kn3OHIlbX3btW%0AR1u6HK4MAAAAAACMJfkUWPwx5XrFAHowpDaYfsZam8vG1qm1rRzAs6lzHz3JWjI5P+X6YLwZNwAA%0A/RpX5NONK+bK7Ur/R+/h41363H3rFIpEHa4MAAAAAACMFfkUWLykWPPthJmSlmX5bOpZKQ/noqAk%0Aj6RcX2WMKe7vIWNMiaSrUm7nuraE1J9BahNuAAD6NLe2RB9bMi3j+Kt1DfrBY1sdrAgAAAAAAIwl%0AeRNYWGujku5Ouf2t/nZZGGMulvSOpFstkh7IcW0b1bOfRrGkr2Tx6FckJR8u/4q1NidHVSUzxvyD%0Aeoc7f8j15wAARr8Vp9TqwrnVGcfvfqlOD722z8GKAAAAAADAWJE3gUXczZKSj3K6UNJXM002xkyS%0A9F8pt//VWlufbn7Sczbla1kWtf1LyvXXjDEX9PEZ6Wr/Rj91/Z0x5v0DOApLxpgPq/fPYL2kh7Jd%0AAwCABGOMPrl0hmZUZW7m/rUHX9em/c0OVgUAAAAAAMaCvAos4kHDD1Nu/8gYc4cxZmLihjHGZYx5%0Ar2LHSE1PmntA0q1DVNsTkp5MuuWV9GdjzBeNMUVJtQWMMTdIeiI+J+Fxa21/xzTNl/SgpDeMMT8w%0AxiwxxvT6FyNjjM8Yc5Ex5mFJ/yvJnzTcKem6IWrsDQAYA3wel25aOVclBZ60413hqD5z71o1tgUd%0ArgwAAAAAAIxmeRVYxN2s3k2ur5O0xxiz0xizTtIxxXYQTE2a0yHpamtt0xDW9o+S3kq6LpB0m6R6%0AY8wmY8xmxfpw/Dw+lrBT0scH8DmzJf2zYoHMcWPMbmPMBmPMK8aYrZKaFetRcUXKcyFJH7HWvjKA%0AzwIAoJeqYr++cNEcZdrzt6+xQ1/49WuKRMnHAQAAAABAbuRdYBHvZXGVpF+nDLkVa8T9NknlKWPH%0AJL3LWvviENd2WNJySRtShgolLZS0QD2DCil2PNNya+3RQX6sS7Fg5jRJ5yq2CyP1MyTpDUlLrLW/%0AH+TnAADQw6JJZfr7c6ZmHH/+zXrd9MB6NbDTAgAAAAAA5EDeBRaSZK3ttNZ+WNIHFfsH/0zaJN0h%0AaYG1dpVDte2WdI5i/SkO9DH1gGJNt8+11u7NcvkHJP1I0suK7RjpT1jS85L+XtIia+3aLD8HAICs%0AvPvUCVoyszLj+MPrD+iiW1fpvr/tZrcFAAAAAAA4KekPp84T1toHJT1ojJmt2O6CSZJ8kpokbZX0%0AorW2cxDrZt3UOsPzQUk/McbcIulMSYsl1cSHjygWsqyL7xYZyLpbFDsKSsYYt6R5iu0qmSypVLHv%0AvVVSo2JHU6221mYTbAAAMCjGGF1zwUzta2zX3sb0f+Q0tYf09Yc26dev7tV3r1yot00d53CVAAAA%0AAABgNMjrwCLBWrtD0o7hriNVPJBYHf/K9doRSVviXwAADJsCr1s3rZynr//hdbUHIxnnvb6/We+7%0A4yV96Kwp+spl81RZ7HewSgAAAAAAMNLl5ZFQAAAgv4wvK9D1y2fLnakLd5LfrNmri259Vve8XMcx%0AUQAAAAAAIGsEFgAAICtvmzpO//yu+aop6X/nRHNHSN98eLOu/PcXtHZ3owPVAQAAAACAkY7AAgAA%0AZG3BxDL99IOL9cEzJ8vr7n+3xab9x/WBX76kL/92g+pbuxyoEAAAAAAAjFQEFgAAYEB8Hpc+cMZk%0A3fLBxTprWnYNtn+7dp+W37JKd7/4lsKR6BBXCAAAAAAARiICCwAAMCg1pQX60iXz9NXL5ml8aUG/%0A81s6w/r2o1v0nl+8qDV1DQ5UCAAAAAAARhICCwAAcFJOnzJON3/gNF191hT53P3/1WLrweP64H+8%0ArJseWK+jLRwTBQAAAAAAYggsAADASfN5XHrf2ybplqsW65zpFVk98/t1+3XRLat01wscEwUAAAAA%0AAAgsAABADlWX+HXjyrn62mXzNaEsi2OiusL67h+36PJ/e0F/23XMgQoBAAAAAEC+IrAAAAA5t3hK%0AuW7+wGn6u7OnyO/p/68b2w616EP/+Ypu+PVrOnK8pn/B8QAAIABJREFU04EKAQAAAABAviGwAAAA%0AQ8LrdunK0yfp1qsW69wZ2R0T9Yf1B3TRrc/qv57fpRDHRAEAAAAAMKYQWAAAgCFVWezXDSvm6p/f%0AdYomZnFMVGtXWN9/bKveffvzenknx0QBAAAAADBWGGvtcNeAUcgYs1DSpsT1vY+/oJlz5w9jRQCA%0AfBCORPX4pkP6/bp96gpnt4PiPYsn6uvvOkXjswg7AAAAAADAwGzevFmLFi1KvrXIWrt5OGphhwUA%0AAHCMx+3SFYsn6tarFmvJzMqsnnl0wwFdfOsq/edzOzkmCgAAAACAUYzAAgAAOK6y2K8vXDxHX3/X%0AKZpUXtjv/LZgRD98fJve+a/P66Ud9Q5UCAAAAAAAnEZgAQAAhs2iSWX68QdO1UfOnaoCb/9/Ldlx%0ApFV//19/0+f+d50ONnc4UCEAAAAAAHAKgQUAABhWHpdLl582UbdedbqWzsrumKjHNh7Uxbc+q1+u%0A2qlglr0wAAAAAABAfiOwAAAAeaEi4NP1F83RNy9foCnj+j8mqj0Y0c1PbNNl//qcnn/zqAMVAgAA%0AAACAoURgAQAA8sqCCaX64ftP1UffPk2FXne/83cdbdNH73xVn71vrQ40cUwUAAAAAAAjFYEFAADI%0AOx6XS+86dYJuvXqxzp9dldUzj79+SBff+qz+/Zkd6gpHhrhCAAAAAACQawQWAAAgb40r8ulzy2fr%0AW5cv0JSKon7nd4Qi+umft+uy257Xqu1HHKgQAAAAAADkCoEFAADIe/MnlOpH7ztVH1uS3TFRb9W3%0A6eP/vVrX3rNG+xrbHagQAAAAAACcLM9wFwAA6NvBfXv0gWVnpB17cNU6TZg81eGKgOHhdhldtmiC%0A3j6zUve/ukfPvVnf7zN/3nxYz75xVJ9bNlv/54KZKsgi7AAAAAAAAMODHRYAAGBEKS/y6bpls/Wd%0AKxZqWmX/x0R1hqK69ak3dOltz+mZbRwTBQAAAABAviKwAAAAI9Lc2hL98L2n6hPnTVfA1//Oid3H%0A2vWJu1fr0/+zRnsbOCYKAAAAAIB8Q2ABAABGLJfL6JKF43Xr1adr2dzqrJ55euthrfjZs7rt6TfU%0AGYoMcYUAAAAAACBbBBYAAGDEKyv06toLZ+m7VyzUjKpAv/O7wlHd9vSbuuTnz+kvWw87UCEAAAAA%0AAOgPgQUAABg15tSW6PtXLtInl05XwN//MVF7Gtr1qf9Zo0/dvVq7j7U5UCEAAAAAAMiEwAIAAIwq%0ALpfRygXj9bOrT9fyeTUyWTzzl21HtPLnz+lnT25XR5BjogAAAAAAGA4EFgAAYFQqLfDqmgtm6rtX%0ALtLMLI6JCoajuv2vO7Ty58/qyc2HZK11oEoAAAAAAJBAYAEAAEa12TXF+t6Vi/Tp82eo2O/pd/6+%0Axg5dc89afeLu1aqr55goAAAAAACcQmABAABGPZfL6OJTavWzqxfr4vnZHRO1avtRXfLz53TLnzkm%0ACgAAAAAAJxBYAACAMaOkwKtPv2OmvvfeRZpVncUxUZGofvHMDq342bN6YtNBjokCAAAAAGAIEVgA%0AAIAxZ1Z1sb575SJd846ZKino/5io/U0d+sy96/SPd72qXUdbHagQAAAAAICxh8ACAACMSS5jtHx+%0AjX521elauaA2q2Oinn+zXpfe9px+8sQ2tQfDQ14jAAAAAABjCYEFAAAY04oLPPrk0hn6wftO1Zya%0A4n7nhyJWd6zaqRW3PqvHX+eYKAAAAAAAcoXAAgAAQNKMqoC+fcVCXXvBTJVmcUzUgeZOffa+dfro%0Ana9qxxGOiQIAAAAA4GQRWAAAAMS5jNGyeTX62dWn69KF42WyOCfqhR31eue/Pqcf/Wmr2ro4JgoA%0AAAAAgMEisAAAAEgR8Hv08fOm64fvO1Xzakv6nR+KWP3q2V26+NZn9eiGA4pGOSYKAAAAAICBIrAA%0AAADIYHplQN96zwJdd+EslRV6+51/6HinPn//azrnh3/RP/1+o57ZfkRd4YgDlQIAAAAAMPL1f0Az%0AAADAGGaM0QVzq3XW9HH67dp9enLzIfW3gaK+tUv3v7pX97+6VwGfW8vm1+iSBbVaPr9GpQX9Bx8A%0AAAAAAIxFBBYAAABZKPJ59LEl07VsbrXufqlO2w61ZPVcWzCixzYe1GMbD8rrNloyq0qXLKjVygW1%0Aqi0tGOKqAQAAAAAYOQgsAAAABmBaZUD/cvkCvbjzmO57ZbeaOkJZPxuKWD33xlE998ZRfeMPm3T6%0AlHJdunC8LllYq1nVxUNYNQAAAAAA+Y/AAgAAYICMMTp/dpXOmFquB9fu0xNZHBOVzvq9TVq/t0k3%0AP7FNs6oD8fBivE6bVCaXy+S+cAAAAAAA8hiBBQAAwCAV+Tz66JLpWjavRg+u26d1exoVigwiuZC0%0A82ib7li1U3es2qnaUr9WLqjVJQvG6+0zK+XzuHJcOQAAAAAA+YfAAgDyXHlFpb5/+50ZxwAMvykV%0ARbphxVx1hiLauK9Za+oatG5Po9qCkUGtd/h4l+59ZY/ufWWPSgo8umh+jS5ZMF4XzqtWsZ+/vgEA%0AAAAARidj7eB+CxDoizFmoaRNiet7H39BM+fOH8aKAABwVjga1baDLVpd16A1uxvV0BY86TV9HpfO%0Anx1r2n3xKbWqLvHnoFIAAAAAwFi2efNmLVq0KPnWImvt5uGohV/RAwAAGAIel0uLJpVp0aQyffy8%0A6dpV36Y1dY1as7tB+xo7BrVmMBzVX7cd0V+3HZExr+vMqeO6m3ZPqwzk+DsAAAAAAMBZBBYAAABD%0AzBijWdXFmlVdrA+dPUUHmzu6w4s3D7dqMPtdrZXW7G7Umt2N+sHjWzWvtkSXLKzVpQvHa+HEUhlD%0A024AAAAAwMhCYAEAAOCwCWWFes/iQr1n8UQ1tQe1Nh48bNrfrHB0cMd1bj/cou2HW/Rvf92hiWUF%0AumTheF2yoFbnzKiQx03TbgAAAABA/iOwAAAAGEblRT5dfEqsJ0V7MKwNe5u1eneD1u9pUkdocE27%0ADzR36u6X6nT3S3UqL/J2N+2+YG6Vinz89Q8AAAAAkJ/4L1YAAIA8UeTzaMmsSi2ZValQJKotB45r%0AdV2D1u5uVFNHaFBrNrWH9Pt1+/X7dftV4HXpHXOqu5t2VwR8Of4OAAAAAAAYPAILAACAPOR1u7R4%0ASrkWTynXJ8+32nmkVWt2N2p1XYMONncOas3OUFRPbTmsp7YclstIZ0+v6D46akpFUY6/AwAAAAAA%0ABobAAgAAIM+5jNGc2hLNqS3Rh8+Zqv2NHVq9u0Fr6hq082jboNaMWulvbzXob2816Ht/3KIFE0q7%0Am3bPH19C024AAAAAgOMILAAAAEaYSeMKNWncJL339ElqaAtqze4Gralr1JYDxxWxg2vaveXgcW05%0AeFy3Pf2mplQU6pIFsZ0XZ02vkNtFeAEAAAAAGHoEFgCQ5xqOHdWt3/pq2rEvfedmVVRWO1wRgHxS%0AEfDFw4XxausKa/3eJq2ua9D6vU3qCkcHtebehg7d+cJbuvOFt1QR8GnFKbGm3efPqVKB153j7wAA%0AAAAAgBgCCwDIc10dHXrmiUfSjl3/tW87WwyAvBbwe7R0dpWWzq5SMBzVpgPNWhNv2n28MzyoNRva%0AgnpgzT49sGafCr1uXTi3WpcuqtVF82pVVuTN8XcAAAAAABjLCCwAAABGIZ/HpTOmjtMZU8cpGrV6%0A40iL1tTFmnYfaeka1JodoYie2HxIT2w+JLfL6O0zK2K7OxbWakJZYY6/AwAAAADAWENgAQAAMMq5%0AXEbzx5dq/vhSfeTcqdrb2KE1dQ1as7tRb9UPrml3JGr14o5jenHHMX3rkc06bXKZLllQq0sWjtec%0AmmKadgMAAAAABozAAgAAYAwxxmhqRZGmVhTp/WdM1tGWLq3d3aDVdY3adui4ooPr2a2N+5q1cV+z%0AbnnyDc2oCsTDi1q9bco4uWjaDQAAAADIAoEFAADAGFZd4tdliyboskUT1NIZ0ro9TVpT16CN+5oV%0AjAyuafdb9W361XO79Kvndqmq2K+VC2q04pRaLZhYqvGlBey+AAAAAACkRWABAAAASVJJgVcXzq3W%0AhXOr1RWOaOO+WNPudXua1No1uKbd9a1duv/Vvbr/1b2SpCKfW7OqizWrOhB7rSnWrOpiTassUoHX%0AnctvBwAAAAAwwhBYAAAAoBe/x62zp1fo7OkVikStth86rtW7G7WmrkH1rcFBr9sejOj1/c16fX9z%0Aj/suI02pKEobZlQEfCf77QAAAAAARgACCwAAAPTJ7TJaMLFMCyaW6R/fPk11x9q1Jt73Ym9De04+%0AI2ql3cfatftYu/66refYuCJvPMgo1qyaQPf7yeMK5XG7cvL5AAAAAIDhR2ABAACArBljNKMqoBlV%0AAV115hQdPt6pNXWNWrO7QdsPtWiQPbv71Nge0prdjVqzu7HHfZ/bpelVRb3CjJnVxSr289dcAAAA%0AABhp+C85AAAADFptaYHefdoEvfu0CWruCGnd7lh48fr+ZoUiQxFfnBCMRPXG4Va9cbi119j40oIe%0AuzESgQZNvwEAAAAgfxFYAAAAICfKCr1aPr9Gy+fXqDMU0Ya9TVpd16DNB46rqSPkaC2Hjnfq0PFO%0AvbjjWI/7AZ9bM5P6ZMyuifXKmFZZJL+Hpt8AAAAAMJwILAAAAJBzBV63zp1ZqXNnVkqSWrvCOtjU%0AoQPNHTrQ1KkDTR060NShQ8c7FR3ajRg9tPXR9Htqoul3TVLj7+pijaPpNwAAAAA4gsACAAAAQ67Y%0A79Gc2hLNqS3pcT8ciepwS1d3gHGgqUMHmmOBRnsw4lh9USvVHWtX3bF2/WXbkR5jFQFfjwAjcdTU%0A5HFFcrs4XgoAAAAAcoXAAgAAAMPG43ZpUnmhJpUX9rhvrVVzR0gHmjq0v6kzvjMj9lXfGnS0xoa2%0AoBraglpd17vp94yqQK9eGTOrAwrQ9BsAAAAABoz/kgIAAEDeMcaovMin8iKfFkws6zHWFY7oYHNn%0A0q6M+PvmjiFv9J0sGIlq++EWbT/c0mtsQllBPMAIxI+Yin3Vlvpp+g0AAAAAGRBYAAAAYETxe9ya%0AXhnQ9MpAj/tRa3WstSu2I6P7eKlYoNHscNPvg82dOtjcqRd21Pe4H/C5kwKMgGZWF2tCWYHGlxWo%0Aqtgvr9vlaJ0AAAAAkE8ILAAAADAquIxRdUmBqksKdPqU8h5j+dT0e+O+Zm3c19xrzBipqtiv2lK/%0AxpcWqDb+Nb60QLVlBd33ywq97NIAAAAAMCoRWAAAAGDUG2jT7/2NHeoIOdf0W5KslY62dOloS5c2%0A7T+ecZ7f4+oOMmriIcb4sgLVJMKNUr9qSwtU4HU7WD0AAAAAnDwCCwAAAIxZI6Hpd6qucFR7Gtq1%0Ap6G9z3nlRV7VlsR3Z5T4Nb4sddeGX5UBv9wudmsAAAAAyA8EFgAAAECKvpp+d4YiOnR8+Jt+96ep%0APaSm9lDapuAJbpdRTYk/vjvDH9+1UdC9ayOxW6PY7+EYKgAAAABDjsACAAAAGIACb/43/c5WJGq7%0AG4Rv6GNekc+d1FfDH9+1UZC0a8OvmpIC+Tw0DQcAAAAweAQWAAAAQA4MtOn3/qYO1bd25dWujEza%0AgxHtqm/Trvq2PudVFftUU9Jzd0aPBuJlBRpXRNNwAAAAAOkRWABAnvMXFmr5ZVdkHAMA5L9MTb+t%0AtWrriqihPajGtmD3a2N7UA1tITXGr5s7Qsr/WEOqbw2qvjWoLQczNw33uV2q6RVm9O6xUeijaTgA%0AAAAw1hBYAECeq6is1g9+cddwlwEAGALGGBUXeFRc4NHUiqKM88LRqJrbEwFGSA3tQTXEg40TQUdI%0AHaGIg9UPTjAS1b7GDu1r7OhzXonfo+pSv6qLYz02Yq/+E68lsWOoygu9ctE4HAAAABgVCCwAAACA%0APOdxuVRZ7Fdlsb/PeZ2hSHeAEQs0Qr12bjS2hRSx+b9fo6UrrJajYe062vcxVF63UVVxIsCIvcaO%0A5jpxnXj1e9i1AQAAAOQzAgsAAABglCjwujWhvFATyjMfGRi1Vi2d4bQ7NJKvWzrDDlY+eKHIicbh%0A/Skr9PYKMWp6hRsFKi300GcDAAAAGAYEFgAAAMAY4jJGZYVelRV6NUOBjPNCkaia4r00usONlICj%0AoS2oYCTqYPUnp7kjpOaOkN480trnPJ/HperizMFG4kiqqmK/vG6XQ9UDAAAAox+BBQAAAIBevG5X%0A/GilgoxzrLVqD0ZSAo1QSvPwoJo6QhoBp1B1C4aj2t/Uof1NfffZkKSKgC/pKKpMuzb8KvazawMA%0AAADoD4EFAAAAgEExxijg9yjg92hKH03Do1Grpo5Qyg6NWI+N5KOp2oL53zQ8VUNbLJTZdqilz3kF%0AXlfaICM14Kgs9stNE3EAAACMUQQWAAAAAIaUy2VUEfCpIuCTqjPP6wxF1NQe26HR3B7bmdHUHlJT%0AezD22hF7f3yE9NdI1hmKak9Du/Y0tPc5z2WkikC6UCPWTLyq2KdxAZ/GFflUXuTlSCoAAACMKgQW%0AAAAAAPJCgdet8WVujS/LfAyVJIWjUR3vCKuxPajm9pAaO+Kv7SE1d8TDjfaQmjqCCkVG0FlUkqJW%0Aqm/tUn1rl3Sw//klBR6NK/JpXJG3O8jodR3walxRLDAqL/LK73EP/TcCAAAADAKBBQAAAIARxeNy%0Andix0YdEj41EeJEcZHTv3Ijv4mjtGnm7NiSppTOsls6w9jRk/0zA51Z5UoBRkRx0xMON1PeFPkIO%0AAAAADD0CCwDIcx3tbXp51dNpx5YsW6HCooDDFQEAMDIk99iYNK6wz7mhSFTNSUdQ9dit0dHzWKpI%0AdGTt2kjVFoyoLZhdU/GEAq8rQ6gR280RCz98qig6EYIU+dw0GgcAAMCAEFgAQJ5rajimb3zhU2nH%0AHly1jsACAIAc8Lpdqir2q6rY3+e8qLVq6wr3DjKSe27Eg472EdhEPJPOUFQHmzt1sLkz62d8blfG%0AHRuJoCNxbFVFkU/lAa9K/B5CDgAAgDGMwAIAAAAAsuQyRiUFXpUUeDWln7nBcDRtkJHaRLy5I6QR%0AvmkjrWAkqsPHu3T4eFfWz3hcRuU9enCk372RONJqXJFXpQVeuVyEHAAAAKMBgQUAAAAADAGfx6Wa%0A0gLVlPbdRDwatWrpCicFGen6bcTed4aiDlU/PMJRe6LpeJZcRiot9Crg86jI51aR36Mir1sBv1tF%0AiXs+jwJ+twp97u55Ab+nx3XiXmK+mxAEAADAcQQWAAAAADCMXC6jskKvygq9mlbZ99xQJKqWzrBa%0Au8Jq6QyptTOs4ynXLfH3iXmj6WiqdKJW3aFOLvk9rliokSH86H7vc6uw+17P8CP2bGIOQQgAAEB/%0ACCwAAAAAYITwul2qCMSOQ8pWOBqNBRndwUZYLV3xQKMzHnQk7sfH2rpGd8iRja5wVF3hYM7XLfC6%0AuoONgC++y8OfEn4kdor43LH3SbtHEuFHwOdRUSIk8bo5FgsAAIwKBBYAAAAAMIp5XC6VF8X6PmQr%0AEo01F2/pOhFqtMRDjdak3Rs9wo+usOwo7MWRa52hqDpDQTW05XbdQm9814c/KQjxeVTgdcnvccvv%0AdanA65bfE3stSNyLX8feu7vn+L3u7mcLUp71ul25LR4AACCOwAIAAAAA0IPbZVRa6FVpoTfrZ6LW%0Aqr0r0nP3Rvx98jFWydetnWFFSDlyoiMUUUcoomM5DkLScbtMUvARCzcS1933M4QdPQKRpNd0c5LX%0A8Xtc7CIBAGAMGBGBhTFmlqRzJE2W5JPUKGmbpJestZ3DWJeRdIak0yXVxG8flrRB0jprc/c3b2NM%0ApaSlkmZJCkhqk7RT0ovW2mO5+hwAAAAAGAyXMSou8Ki4wKMJZdk9Y61VRyhy4jiqlOOpWpMCj9hu%0Aj9h1OErIMZwiUav2YMTx/ig+jyt9IOLpf4dIuvAk+dWftIbfe+JzfG6CEgAAnJTXgYUx5r2SvqlY%0AKJBOqzHmbknfsdbWO1iXV9IXJd0gaVKGafuMMbdJut1aO+jub8aYxZK+K+lySen23UaMMY9J+qa1%0AduNgPwcAAAAAnGaMifdn8Ki2NLtnrLXqCkd77NZoD0bUFY7EjlsKR9TV/RpRZzgaew1FT8wJRdQV%0Ajr0SfowcwXBUwXCs8byTfG5XdwgSe+0ZbCSHIj1CEO/Axnpcx9eO/Z4kAABjR14GFsYYv6Q7JX2k%0An6nFkq6X9CFjzAettc85UNsUSQ9Lels/UydLukXSh40xV1pr9w/is74YX6Ov/53ckq6Q9C5jzE3W%0A2n8b6OcAAAAAwEhhjOk+Nqi65OTXC0ejsYAjOdyIhxkDCT6Sg5LOUFQRgpBRIxiJKhiJqqXL2aBE%0AOrGr5ESYkT7YSN4p0iME8fY9li408XqMvG6XPC5DYAIAcFzeBRbGGJek30i6MmUoImmPpGZJMyQl%0AbzKulvQnY8wKa+3LQ1hbjaRnFDuWKVmHpF2K7YCYIakgaexMSc8YY84byC4QY8xNkm5NM3RQ0gFJ%0AEyVNSLrvkXS7McZYa2/P9nMAAAAAYCzzuFzy+F0K+HP7n8fhSDRNAJIh+EiEHWmCj8ScxDP0/Bhb%0AuneVyPmwxBjJ63bJ53bJ646FGF63Sz5P7Dr26uo9x+OSP34/EX74ejzb+3mvO9YX5cS1Sz5Pz8/0%0AJc31Jl27ObILAEaVvAssJH1ZvcOK/5D0PWvtAak71LhS0m2SpsbnFEl6wBizyFrbPES13a2eYUWn%0ApK9J+r/W2vZ4bQFJ10j6oU4EF3Mk3aXYToh+GWPOk/STlNurJH3JWrsuad5Ziu3AuDBp3q3GmFes%0Ata9m9y0BAAAAAHLN43ap2O1S8VAEIb3Cjt7HYSXmhMKx3QHBcFShiE16H3sNRnq+T8wDrD0RmOQz%0At8t0hyW+pKAkXUiSmNMjbEkKRk6EI0n3PC55XUYul5HbGLmT3ruM+r7vMnLFx9zGyJhYvVnfd+nE%0A2t2vYucLgFEtrwKLeGPpr6fc/idr7Y+Tb1hro5IeMsa8KukFSdPjQ5Ml3STpW0NQ2yWS3pl0KyTp%0A0tRjqKy1bZJ+boxZJ+kpSd740HuMMcuttc9k8XE/Veyop4RHJX3QWhtM+aw18bp+L+nd8due+PPJ%0AIQYAAAAAYBToDkKG8D/nrbXd4UZ3mJEIOZLDjzSBR8/58TV6hCHRnvciNvY+zO4RDE4kahWJWnWG%0A8jtYySVjYkFGj7AkKTzpGaIoFnYk3Y+FKbH7yQGJy6XucMTVIyiJ3TfGpAQo8TUSn29M0pfi95PG%0AesxLM97rfjbrJN9PqaHH9xgLenp9XjwUMkn3Y99r7/eJn6NJ+pmapO8n8TMCcHLyKrCQ9BVJyaeQ%0APifp5kyTrbX7jTGflvR00u0bjTG3W2uP5bi276Vc/7ivnhnW2meNMTdL+kbS7e9LWtrXhxhj3inp%0AvKRbxyR9KjWsSPqcoDHmk5K2SKqM377AGLPSWvtUX58FAAAAAEAqY4x8ntiRPU6KRG134JFpB0go%0AfGKXSO+x7HeThCInPouYBCONtVLYWoleOXkpEV50h0Gu5FDIyJMy5jKx4wkTQZK7x1j6NdzGyO3u%0AGSB5Ert8utdwxUKlpACrxxoptSTmJa8TW9fV/T5tLUnX3bW4e4ZhiVpdKd9f8vdI3xwk5E1gET/m%0A6RMpt79tbd+/YmGt/Ysx5nlJ74jfKpF0taRf5rC2UyWdk3SrTbFdDP35iaQbJQXi1+cZY06x1m7t%0A45lPp1z/u7X2aF8fYq09Yoy5Q9I3U9YhsAAAAAAAjAixf7yKNVR3irWx386PhRm2O+DoEZxEegYp%0Asff2xPuUEKTn3J7ByYkdJrG5/HMzMPpErRSNWIn/Dx+w5N1DnpRQJBHKJHYOZRvsJIcnPdcwcsd3%0A8HjSrZMU5PQOmZKCne4j3foJdtKFTCnBjukRdql7V1PyjqHErp8T95N2WfXYHTVyj4/Lm8BCsV0F%0A1UnXuxTr25CNO3UisJCk9yqHgYV699R4wFrb0t9D1toWY8xvJX08pba0gYUxxi/p0pTbd2VZ413q%0AGVi80xjjy7QzAwAAAACAsc7E/8HI43Z2N4kUC0vCPXaVnDiGKxTuGW4EI9GkMXtiLE2wEkraTZIc%0AwqTuMAGAfJO8e4h/0Dx53UebpYQhyUfImXg40nlk93CX2y2fAot3p1w/1d/uiuS5KdfLjDGBeD+J%0AXEit7ckBPPuUegYWl0v6UYa5y3RiN4YkbbfWZvV/LdbaOmPMm4o1+JZiO00uFLssAAAAAADIO8ac%0AaBZd5HP2s3uHJbFdI+FoVOGoVTgefoSjsXuRiO1+H4rExpPnRhL3o1bh7udi7xNHfSXmJj8Xjkbj%0Arz3fRzjqCABOmrVSxFpFstjtE2zpcqCi7ORTYHF6yvVL2T5orT1gjKnTiebbPkkLJK0+2aJMbO/M%0AaYOtTdKLKdeLjTEmQxgz6J9B0mfNSbo+XQQWAAAAAAAgyXCGJdmIxo/q6jPgSAlG0s5NCl8i0d7P%0AJYKUSMraoaQ5kfj7qLWxo34Sr1Er2+Peiff0jweAwcunwOKUlOstA3x+i04EFon1TjqwkDRNUlHS%0AdZu1dk+2D1trdxtj2pPWCEiaIindGrn4GfS1HgAAAAAAQF5zGSOX2yjWzsS5nia5Yq2VVTzIiPYM%0ANHqEHNGeIUdq8BGNxteJ9g5GbOJ9VL3vJc+NSlHFXnuP96wju/HeddiU7yFRc+Jn0Gs8aV7ymsnj%0AqfetUq7T/Dy758W/Z4IjYGTKi8DCGFMoaWrK7b0DXCZ1/rzBV9TnOgOtK/FM8jrzlD6wONnPGqqf%0AAQAAAAAAALJgjJFRLHiR8+1RkKTPYKOPAKTHq04EML3WSTOvZwB14l7iOtJrx07P8CoatYqkhk5p%0A5kVSg6w0wVaPz0qpI/Y5vXcMRdLUm/x9J68JDIW8CCwkVUlKblseknRkgGvsT7muOamKMq+zbxBr%0A7FfP8CBTbSf7WUP1MwAAAAAAAABGFGOM3Eb3MUCZAAAc6ElEQVTq+c+OyJX/396dR3tSVYce/27m%0AZnjMiIDMDkAAUYEnKjSCRgUnBJ/Di3GIU4woEQSNCQENPOBpwKcoCk8clkbRKCCKojIYECdEjAhq%0AMwnI0EgjQyPYvfNH1U3XPXf6jbd+t+/3sxar7zm/U1Wbu6p/XVW7zj6TJ1WoEyETEzHNhMqMCZdx%0A+2kmYla0l00yi2nGBNEkSZxljc+yXvehOW5sHzlt/BPjmDT+5StmGGlyo5KwWLdoP9TFgttjygW2%0Ay332qtxPLwt5dxpbv8cayu8gIjYDNu1ysyc1G7fefMMgQpHmpbvv/P2Un91y4yKWPvTQLEYjSZIk%0ASZLUv1XocRLSrM1ciuLPwanKlq1IYJB1+bZkwuydZnm1Zhm25TChlFrmin03Z/rUhyjG1skVksVr%0AJJ8dH2JrKxyNasLi4R72sXSGffZqNmPr91jD+h38LXBsPzs45q2vGVAokpqOeN1hbYcgSZIkSZKk%0AlcvjgJ+1ceBRqaS3VtF+pId9/KloL+gxltJsxtbvsYb1O5AkSZIkSZIkaahGJWFRziToZcrJmjPs%0As1ezGVu/xxrW70CSJEmSJEmSpKEalZJQDxTtcqZBJ8rZBOU+ezWbsT0ArN3HsYb1OzgdOKfLbXYF%0AvtBoHwpcN6B4pFGxA3Buo/1iYFFLsUjD4nmu+cDzXPOB57nmA89zzQee55oPPM9n3xpUZaDGXNpW%0AIKOasFg7IqLLhbfXmWGfvSr3Ux6nE53G9gCwWR/HGsrvIDPvAu7qZpuICYvRXJeZvxxEPNKomOQ8%0AX+R5rpWN57nmA89zzQee55oPPM81H3ieaz7wPG9NK2tWlEalJNRiqoXKx6zO+Af3ndiyaHf1gH0a%0A5X626mEfncbW77GG9TuQJEmSJEmSJGmoRiJhkZlLgVuK7q273E05flDlh64v2o+bdNT0ym2miq08%0A1qj8DiRJkiRJkiRJGqqRSFjUyofrO3e5/U4z7K9XNwNLG+11ImKbTjeuxzbXpXgQ+N0Uw0f1dyBJ%0AkiRJkiRJ0lCNUsLi6qK9T6cbRsRjgW0bXY8C1w4gJup1NK4pujuODXhG0b5mmrU5ev4dTHGscn+S%0AJEmSJEmSJI2kUUpYfL1oHxiTrLAyhecW7Yszc1CLbsPE2J7Txbbl2POnGXsJ1QyMMU/odDZHRGwL%0APL7RdX+9P0mSJEmSJEmSRt4oJSyuoFp8e8z2wMIOt31D0T53EAE1nFe0D4uIdWfaKCLWAw4ruqeM%0ALTMfBr5ddL++owgnjrswMx/pcFtJkiRJkiRJklo1MgmLzFwOnF10HzvTLIuIOAB4VqPrfuBLA47t%0AGuDHja51gXd3sOm7gXUa7Sszc6ZSVWcV7bdFxKbTbRARmwF/O8N+JEmSJEmSJEkaWSOTsKidBDRL%0AOe0HHD3V4IjYEjiz6D4tMxdPNr6xXRb/Lewgtn8q2sdExL7THGOy2N8300Ey8wLgykbXxsBZEbH6%0AFMdZgyo5sXGj+/uZ+a2ZjiVJkiRJkiRJ0qgYqYRFnWg4oeg+MSJOj4gtxjoiYpWIeAlVGaltG2Nv%0ABz44pNguZHy5ptWBb0XEOyJi7UZs60TEO4EL6zFjvpGZ3+3wcEcByxvtFwLfjoinNAdFxFPrmA5u%0AdC+js9kfkiRJkiRJkiSNjJFKWNROYuIi128FbomIRRFxFXAP8FVg68aYpcDLM3PJEGN7DXBjo70W%0AcCqwOCL+MyJ+SbUOx7/Wn41ZBLy204Nk5n8A7ym6FwI/jYjbIuInEXE78BOqWShN787MK5EkSZIk%0ASZIkaQ4ZuYRFvZbFYcC/FR+tSrUQ9x7ABsVn9wAvyMzLhxzbncD+wM+LjxYAuwA7Mz5RAXA1sH9m%0A3t3lsU4GjqSaMdG0BfBU4LFF/zLgiMz8UDfHkSRJkiRJkiRpFKzWdgCTycyHgVdGxJep1n148hRD%0AHwQ+DRyXmXfNUmw3R8RewDuBd1AlECZzO9Xsi9My85Eej/XBiPgu8AHg+UyeYFoOfAN4X2aWiZQ2%0A3Q0cV7SllY3nueYDz3PNB57nmg88zzUfeJ5rPvA813zgeT6PRWa2HcOMImJHYG9gS2ANYAnwK+Dy%0AOrnRVlyrUM122B3YrO6+i2pWxVX1bJFBHWsT4JlUs0zWoUrWLKL6HUy7yLgkSZIkSZIkSaNuTiQs%0AJEmSJEmSJEnSym3k1rCQJEmSJEmSJEnzjwkLSZIkSZIkSZLUOhMWkiRJkiRJkiSpdSYsJEmSJEmS%0AJElS60xYSJIkSZIkSZKk1pmwkCRJkiRJkiRJrTNhIUmSJEmSJEmSWmfCQpIkSZIkSZIktc6EhSRJ%0AkiRJkiRJap0JC0mSJEmSJEmS1DoTFpIkSZIkSZIkqXUmLCRJkiRJkiRJUutWazsArXwiYgdgL2Ar%0AYA3gXuA64IrMfLjN2KR+REQA2wK7Up3fGwB/ojrHfwP82HNckuauiHgisDvVd/zawFLgTuDXwM8z%0A808thif1LCLWBPYAdgI2BBYAfwTuAq4CfpuZ2V6E0uyLiLWAfYAnUf29eAS4FfhhZt7QZmxSvyJi%0AXWAXqvN7Y2AtYAnV9/5PMvOm9qKTpOmF16UalIh4CfCPwFOmGPIAcDZwXGYunq24pH5ExIbAS4Dn%0AAc8GNplm+KPABcCpmXnpLIQnzaqI+ALwiqL75szctoVwpIGIiPWAtwN/A2w3zdBHgB8BX87M02Yj%0ANqlfEfFU4AjgUGDNaYbeBpwFnJaZf5iN2KRSRGxJ9eLb3vWfTwPWawwZyDVHRGwKHAu8FlhnimE/%0ABd6fmef2ezypaZjneUTsTXXvegDwVKavqnIz8HHgjMy8t5fjSVOZre/zaY6/K9X3+OrFR6/LzLOH%0AdVwNjgkL9a1+Y+ss4NUdbnI3cGhmXja8qKT+RcRHqR5grdHD5p8B3p6ZfxxsVFI7IuKFwHmTfGTC%0AQnNWRBwMnAk8povN7szMzYcUkjQQEbEKcAJwFN2VAb4TeG1mXjiUwKRCRDwDeBfVQ60tZhje9zVH%0ARCwEzmH6l5CaPgO8MTMf6ee4mt+GfZ5HxJOBrwDb9xDeHVQPcf3eV19m+/t8mjhWBX4A7DnJxyYs%0A5gjXsFBf6puhLzIxWbEMuBG4Griv+GxT4JsR8fThRyj1ZW8mT1Yso5ou/lPgGiae4wCvAS6qp+JK%0Ac1pErA98rO04pEGKiCOoknBlsuJh4Aaq2RS/AJwVqrnoDOBoJt7vPUR1Xv8IWASUb689Bjg3Ip4/%0A9Ailyp7AS5n54VbfIuKZwDeYmKxYAvwMuInqOr/pNcAX6tKwUq+GfZ5vxdTJivuA66m+929g4vf+%0A5sAFEVHOopa6NWvf5zM4gsmTFZpDTFioX0cBLy76Pg5snZnbZ+YewEbAIcAtjTFrA1+qH4JJc8ES%0A4HTgIGDDzHxcZj4tM3enqgm6P/D9Ypu9qMqgSXPdKcCW9c8PthmINAgR8QbgQ0DzAdQ3gecDG2Tm%0ADpm5d2bulpmbUp3/f0X19qJv2WqkRcShVDNEm66luoZZvz6v987MHakSFMcy/rxeA/h0XRZTatMD%0Ag9pRfT5/kWr9ljE3U5XP2Sgzn5KZ21GtV3dGsfkhVA/ApGEY2HnecCXwd8AumblBZj6p/t7fgep7%0A/x+oEthjVgE+ExF7DCEWCYZznk9Qr6l7fKPLe9c5yoSFehYRG1P9Q9f0nsx8a2bePtaRmcsz86tU%0AC5rd1Bi7FfD3Qw9U6s9NVDf9W2Tm2zLzG5l5f3NAZi7LzEuokhafKLZ/WUTsPyuRSkNQl04Ye/C1%0AHDiuvWik/kXEjsBHGl2PAq/KzBdk5oWTLaydmbdn5ucy81CqRbmlUXZs0f4JsFd9DfPn5geZeXdm%0AHk+VrGt+tinwluGGKY1zP3AJ1UsSh1ElDl44wP0fxfi3fm8E9snMc5sLzmfmrZn5Fibe5/6TSTwN%0AwDDP8+XA54C/yMynZ+ZHM/PaclD9vX8C8HSguWbR6sCpA4pF89uwv88nVc+E+yQrEtPnU10DaQ5y%0ADQv1LCJOAt7d6LoMWJjTnFQRcQDwnUbX/cB2mXnPcKKUehcRBwEXdVOztq6XeCXVolJjPp+Zna7x%0AIo2MiFhAVTpkh7rrNOBrwMWNYa5hoTklIr5HlWAe8/LMPKeteKRBiojtqUo9Ne2VmT/uYNuPA29u%0AdP0gM/cZZHxSqX4bdk3gusxcXny2kAFcc9SLbN8ANEu1HpiZ351mm6B64LZvo/uEzCwTGdKMhn2e%0AR8QTgNUz85ddbvcioFxY/vGZ+dtu9iPB7Hyfz3D8N7FihtwDwM7AZ4H9GsNcw2KOcIaFelKvXfG6%0Aovufp0tWANQXhc2yOesBLx9weNJAZOYF3S6wl5nLgJOL7r8cXFTSrHo/K5IVtwDvazEWqW8R8WLG%0AJyvOMVmhlcwTi/atnSQral8p2jsOIB5pWpm5KDOvLR9uDdgrGJ+suGy6ZEUdVzJxVunrXctCvRj2%0AeZ6Zv+42WVFvdx5VycCm5w0mKs03s/R9PqmI2JLxz2H+ITN/N9txaHBMWKhX+1BNFR9zA9UbKJ04%0Aq2i/ZBABSSOkXMti44hYu5VIpB5FxJ7AOxtdb8vMWak9Kg3Rm4q2Jc60stmoaHdzs35L0d6gz1ik%0AUVGuuVjej07lYqrSUWM2B/7nQCKSRkd577p1K1FI/TkdGFsj90eML/+qOciEhXp1UNG+aKbZFc2x%0ARXthRKwzgJikUXHvJH0uMK85IyJWp7qZX7XuOiczv95iSFLf6jevmjPeru7lbURpxN1XtBdMOmpy%0A5djFfcYitS4i1mV8WSeAb3eybX1/+52i++BBxCWNkPLe1ftWzSkR8QrgRXXzz8Ab25jlocEyYaFe%0APbloX9HphvWC3Dc1utagqi0nrSy2nKTPdVo0l7wH2LX+eQlweIuxSIPyPFYk4WB8HV1pZXF10d6p%0AixeD9iraPxpAPFLbdqFaTHjMjZl5RxfbX160y/tgaa4r7129b9WcEREbAx9udH0wM69pKx4NjgkL%0A9Wqnol3WPZxJOb7cnzSXPato39ztWhhSWyJiZ6C5oOTRXd7YS6Nqz6L987EfImKPiPhwRPw8Iu6N%0AiIci4qaIuCgijqxnZ0gjLzNvZfyLRGvSQdI5ItZkfBlA6LxsjjTKvG+VplCvyfLMovvXbcQi9eg0%0AVpSrX4TlXlcaJizUtYhYwMS6ht0uZlOOLxcIlOay1xftb7QShdSliFiF6gHVGnXX94FPtheRNFBl%0AwuKGiFg3Is4CrgLeDuxGVbd/AbANcCBwCvCbiDihLpcmjbqjgWYphOMj4q+nGhwRGwBfZvyD2PMz%0A8/whxSfNpvI+s9/71m0iYq0+4pFGyUJgu0Y7gQvbCUXqTkS8AHh1o+stmbm0rXg0WKu1HYDmpE2A%0AaLQfBe7qch+3Fe3N+opIGhH1P5plndyzWwhF6sXhrFhM8hHgTV2sTySNuh2L9nLgMmCPDrZdQFUq%0Abc+IOCQz7x90cNKgZOZ/RMTfAR+lumZfDTg7It4G/DtwPbCU6pp+b+BVjF+s+yLglbMatDQ85X3m%0ArV1ufydVTfSxZyerABsz8X5WmlPqF5VOLLovdGa15oKIWA/4eKPrs5lZrjmkOcyEhXqxbtF+qIcH%0AWg/OsE9pzomIjYAziu6vZaY1oDXyImI74AONrhMz87q24pEGqb4pX6/o/jArkhUJfJ1qRtytwDr1%0AZ38FbNHY5kCqJPTLhhiu1LfM/FhEXE91nu9Sd+/JxJlGTTcAJwOfdLFKrUTK+8zyPnRamZkRsZTx%0A/4Z476qVwZFUSesxyxlfFlYaZScBj6t/Xgz8fYuxaAgsCaVelBdoD/ewj3Kalhd9mtPqh2GfA7Zq%0AdN+HixVr7vgE1UNagOuAE1qMRRq09Rk/OxTgKfWf9wD7ZeaLMvPjmfn1zPxiZh5DVUrk88V2h0TE%0Aa4Ycr9S3zPweVYLi/wLLZhh+Sz3u8yYrtJLx3lUqRMSzgH8puk/NzJ+1EY/Ujfr8fUuj612Zubit%0AeDQcJizUi7JmZy+LCf+paC/oMRZpVJwCPL/oe3NmdlsnV5p1EfEGqjfHoXrT/E0uFK+VzFQPl5YB%0AB2Xm9yf7MDMfoJpl8e3io/fWC1VKIysi3kK1AOWRwKozDN8aOB24KSLKtbikucx7V6khIranKg/Y%0ArLhyNfDediKSOlevIXQWK15E+k5mfqbFkDQkJizUi/KtlDUmHTW9NWfYpzRnRMThTJyCeHJmfrGN%0AeKRuRMRjqd6qHXPmVA9vpTlsquuMMzPzh9NtWL9t/lbGL2L8RGC/AcUmDVRErB4RXwY+Bjy27v4D%0AcDywF7Ah1fX7FsCLgK9SJauhWsvirIg4ZVaDlobHe1epFhGbAN+kWsNozJ3AIZlZJuakUXQc8Pj6%0A56WMn2mhlYgJC/XigaJdvrXSifKtlHKf0pwQEa8CTi26zwaOmf1opJ58FNig/vkO4N0txiINy1TX%0AGZ/sZOPMvAEoF/IzYaFR9THGr7PyI2CXzDw2M3+cmUsy89HM/H1mnp+ZhwAvYfxD2CMj4nWzGbQ0%0AJN67Svz3IsXfBJ7Q6L4P+MvMvLGdqKTORcRTgHc1uo7PzEVtxaPhMmGhXpQXaGv3UBZhnaLtRZ/m%0AnIg4GPg04+ui/zvwNz0sRC/Nuog4DHhpo+sdmbmkrXikYcnMpUys4X8/0E2t5kuL9tP6CkoagohY%0ACLyh0XUXcHBm3jHddpl5HvC2ovuUiLD0jea68j6zvA+dVn2fa8JCc1pdRuc8xl+7PERVFvPn7UQl%0AdS4iVgP+PytKXF7D+CoBWsmYsFAvFrNi2jjA6sBmXe5jy6J9V18RSbMsIvYHzmF87c+LgFdm5kwL%0AW0qjolny44LM/FJrkUjDV15r/LbLxYWvL9rdXvtIs+Hwon1qZt7d4bZnA79utDcGDhlEUFKLyu/+%0Arbrc/jGMv95fTnU/LM0JEbE68CVgYaP7EaoyUJe3EpTUvf8N7F7/vJxqzcU/txiPhsyEhbpWv6V4%0AS9G9dZe7Kcdf13tE0uyKiL2p3lBpTim/AnipCxVrjtmg8fNBEZEz/QdcXOxjm0nGPXkW/x+kTv2q%0AaP+xy+3L8Rv2EYs0cPWb4M8uus/vdPs6gXdB0b1vv3FJLSuTzf3et96cma5hoTkhIlYBPgO8sNG9%0ADHhVZn6rnaiknjTvW1cBruzw3rUs4fqpYszXZu9/Qd0wYaFelQmGnbvcfqcZ9ieNpIjYjar257qN%0A7p8BL8jMB9uJSpLUgWuLdrmI6kzKuucP9RGLNAwbAusXfd3WJS/Hl7OipbnG+1bNS3US+xPAKxrd%0ASVW++CvtRCVJnTFhoV5dXbT36XTDiHgssG2j61EmPkSQRk5EPJGq7FPzrdpfUS1Udl87UUmSOnRV%0A0X5Ml9uXJaDu6SMWaRgmS8J1Wy7h0aK96qSjpLnjl4w/r7et70c79YyiXd4HS6PqXxm/phHA4Zl5%0AdguxSFJXVpt5iDSprwNHN9oHRkR0uNDwc4v2xZnpwmUaaRGxDfAdxj+wuhF4The1oaVR82KqdYi6%0AsTvjFzi7k6qmaNNv+wlKGpILqGrejr2ws11EbJSZf+hw+6cW7bLMiNS2yZJoW9DdLItyRoXXOJrT%0AMvP+iLgMOKDR/RyqMjnTqt9QP7Do7rjMmtSWiHg/8I6i+72Z+ZE24pEG4CvAf/aw3QeB3RrtU4Bv%0AN9qupzuiTFioV1dQLTa2Sd3enmoRp7K2+WTKLP+5gwtLGrz6LazvMn6RvtuAAzLztnaikvqXmZd2%0Au01ElG/rPpyZ3xlQSNLQZOZdEXE58KxG9yHAmTNtGxGrAS8tui8ZXHRS/zLzkYj4PdB8e/zZwFld%0A7OaAor2o78Ck9p3H+HP7DXSQsAD2B7ZrtO8EfjjAuKSBi4ijgPcV3Sdm5oltxCMNQmb+Dvhdt9tF%0AxL1F17Xeu84NloRST+pF+c4uuo+t30KZUkQcwPgHBfcDXxpsdNLgRMRGVGWgdmh03001s6LbutCS%0ApHadUbSPiohO1rJ4I7B5o/1HwMUqNYq+W7TfWSfcZhQR+wFPn2F/0lz0b0Bzrbl9I6JcoH6c+r72%0A2KL7U/V9sDSSIuLNwMlF90cy871txCNJvTJhoX6cBDRLOe3H+DJR40TElkx8i/G0zFw8hNikvkXE%0AesCFwC6N7iXAczPzV+1EJUnqwxeAXzTaTwDOiIgpr4kjYm8m3vyf7tpFGlGfK9p/AZw+3TkOEBE7%0AAp8vun8D/GCAsUmtyMy7gLIUzpkRscU0m70H2LfRvo+qlIg0kiLiVcDpRfengMNbCEeS+mJJKPUs%0AMxdHxAnACY3uEyNia+ADmXk7QH2D9CLgNGDrxtjbqerJSaPqPGDPou9DwCYRUdaznclPM7OcjihJ%0AmkWZuTwijqCaOTc2K/SvgS0j4pjM/OnY2IhYn6psyHHAuo3d/Jrx1z7SyMjMb0XExVSlbMa8Edgp%0AIv4ZuDQz/7u0X0RsDLwW+Edg/WJ3783MZcONWIKIeAawYJKPdi/aa01zDX57Zl47zWFOpvq+H5st%0Atx1wRUQcDpw/thZjRGxFVU7nzcX2/9LFmkfSBMM8z+vxn2b8S8nXAV8EDpihEEbp3ub1kNSNWfo+%0A1zwQna2RLE2uTkacCxxcfLQMuJnqTZTtgA2Kz5dSldS5fOhBSj2KiEF+Qe6fmZcMcH9SKyJiIePX%0AK7o5M7dtJxqpNxFxNPB/JvnoDuBWYB2qUoBrFJ/fQ/V9/otyQ2lURMTmVOvNbTfJxw9QLcK9FNiY%0Aah26yZ5kfTAzjxxakFJDRNwEbNPnbj6dma+d4Tj7UpXzW6v4aAnV34sNqF6wW7X4/FzgpenDE/Vh%0AmOd5nZAuS5j16tLMXDigfWmema3v805FxCVU1WDGvC4zzx7EvjVcloRSX+oanodR1QVtWpXqBmgP%0AJiYr7gFeYLJCkiS1ITNPoiqR8Gjx0ebA04CdmJisuB54uskKjbrMvIPq5vySST5eF9gV2IsqKVcm%0AKx4FjgGOGmKIUisy8zLgIKCcKbEB1X3rdkxMVnwe+F8mKyRJmj0mLNS3zHw4M18JHApcPc3QB6lq%0AKu7sm+aSJKlNmfn/gN2oyiWUiYumG4F3ALtl5m9mIzapX5n5O+AA4OVUiYuZFgq+D/gYsGtmnuTD%0AWa2sMvN7wM5U5/tD0wz9GfCyzHx1Zv5pVoKTJEmAJaE0BPWifXsDW1K9nbgE+BVweWY+3GZskiRJ%0ApYj4H8A+wOOp6vg/ANwJXJWZ17cZmzQIEbEe1eyh7aneJl8L+CPVzOdrgGvrmdPSvBERC6i++3ei%0A+nvxCHAb8MPM/G2bsUmSNJ+ZsJAkSZIkSZIkSa2zJJQkSZIkSZIkSWqdCQtJkiRJkiRJktQ6ExaS%0AJEmSJEmSJKl1JiwkSZIkSZIkSVLrTFhIkiRJkiRJkqTWmbCQJEmSJEmSJEmtM2EhSZIkSZIkSZJa%0AZ8JCkiRJkiRJkiS1zoSFJEmSJEmSJElqnQkLSZIkSZIkSZLUOhMWkiRJkiRJkiSpdSYsJEmSJEmS%0AJElS60xYSJIkSZIkSZKk1pmwkCRJkiRJkiRJrTNhIUmSJEmSJEmSWmfCQpIkSZIkSZIktc6EhSRJ%0AkiRJkiRJap0JC0mSJEmSJEmS1DoTFpIkSZIkSZIkqXUmLCRJkiRJkiRJUutMWEiSJEmSJEmSpNaZ%0AsJAkSZIkSZIkSa0zYSFJkiRJkiRJklpnwkKSJEmSJEmSJLXOhIUkSZIkSZIkSWqdCQtJkiRJkiRJ%0AktQ6ExaSJEmSJEmSJKl1JiwkSZIkSZIkSVLrTFhIkiRJkiRJkqTWmbCQJEmSJEmSJEmtM2EhSZIk%0ASZIkSZJaZ8JCkiRJkiRJkiS1zoSFJEmSJEmSJElqnQkLSZIkSZIkSZLUOhMWkiRJkiRJkiSpdSYs%0AJEmSJEmSJElS60xYSJIkSZIkSZKk1v0XsTEeL14UE8MAAAAASUVORK5CYII=">
            <a:extLst>
              <a:ext uri="{FF2B5EF4-FFF2-40B4-BE49-F238E27FC236}">
                <a16:creationId xmlns:a16="http://schemas.microsoft.com/office/drawing/2014/main" id="{4999F5CD-CB24-430C-B91D-ACBFE7A52B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1B449-5A8B-4BBB-83EB-AFD2195C8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61240"/>
            <a:ext cx="5628949" cy="40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ireworks&#10;&#10;Description generated with high confidence">
            <a:extLst>
              <a:ext uri="{FF2B5EF4-FFF2-40B4-BE49-F238E27FC236}">
                <a16:creationId xmlns:a16="http://schemas.microsoft.com/office/drawing/2014/main" id="{2AF83127-58C3-47D1-9656-CCAEE648A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3" b="24669"/>
          <a:stretch/>
        </p:blipFill>
        <p:spPr>
          <a:xfrm>
            <a:off x="-519949" y="-684957"/>
            <a:ext cx="13231898" cy="701208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45D149-AFA8-4386-AFEE-CC6D19EE6234}"/>
              </a:ext>
            </a:extLst>
          </p:cNvPr>
          <p:cNvSpPr/>
          <p:nvPr/>
        </p:nvSpPr>
        <p:spPr>
          <a:xfrm>
            <a:off x="5689600" y="3530600"/>
            <a:ext cx="3987800" cy="2273300"/>
          </a:xfrm>
          <a:prstGeom prst="roundRect">
            <a:avLst/>
          </a:prstGeom>
          <a:solidFill>
            <a:srgbClr val="FFFFFF">
              <a:alpha val="18039"/>
            </a:srgbClr>
          </a:solidFill>
          <a:ln w="76200">
            <a:solidFill>
              <a:srgbClr val="D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TECH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D27153-4AF4-4CA6-AD4B-3E2208CBFEE5}"/>
              </a:ext>
            </a:extLst>
          </p:cNvPr>
          <p:cNvSpPr/>
          <p:nvPr/>
        </p:nvSpPr>
        <p:spPr>
          <a:xfrm>
            <a:off x="3276600" y="2540000"/>
            <a:ext cx="2247900" cy="3263900"/>
          </a:xfrm>
          <a:prstGeom prst="roundRect">
            <a:avLst/>
          </a:prstGeom>
          <a:solidFill>
            <a:srgbClr val="FFFFFF">
              <a:alpha val="18039"/>
            </a:srgbClr>
          </a:solidFill>
          <a:ln w="76200">
            <a:solidFill>
              <a:srgbClr val="75E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Biz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934F8D-4B5B-4A0C-84EA-FD20D962B46C}"/>
              </a:ext>
            </a:extLst>
          </p:cNvPr>
          <p:cNvCxnSpPr>
            <a:cxnSpLocks/>
          </p:cNvCxnSpPr>
          <p:nvPr/>
        </p:nvCxnSpPr>
        <p:spPr>
          <a:xfrm flipH="1">
            <a:off x="5969000" y="1778000"/>
            <a:ext cx="1816100" cy="482600"/>
          </a:xfrm>
          <a:prstGeom prst="straightConnector1">
            <a:avLst/>
          </a:prstGeom>
          <a:ln w="76200">
            <a:solidFill>
              <a:srgbClr val="CE5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90A7F4-8BE3-4D5F-9AF8-6ED4592D717F}"/>
              </a:ext>
            </a:extLst>
          </p:cNvPr>
          <p:cNvSpPr/>
          <p:nvPr/>
        </p:nvSpPr>
        <p:spPr>
          <a:xfrm>
            <a:off x="7785100" y="361950"/>
            <a:ext cx="3987800" cy="1689100"/>
          </a:xfrm>
          <a:prstGeom prst="roundRect">
            <a:avLst/>
          </a:prstGeom>
          <a:solidFill>
            <a:srgbClr val="FFFFFF">
              <a:alpha val="18039"/>
            </a:srgbClr>
          </a:solidFill>
          <a:ln w="76200">
            <a:solidFill>
              <a:srgbClr val="CE5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Music City Drinking Buddies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2B42E-900A-1640-AE92-F0D4C37910AE}"/>
              </a:ext>
            </a:extLst>
          </p:cNvPr>
          <p:cNvSpPr txBox="1"/>
          <p:nvPr/>
        </p:nvSpPr>
        <p:spPr>
          <a:xfrm>
            <a:off x="254212" y="4171950"/>
            <a:ext cx="2810769" cy="206210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Group Shared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Membership,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Colored by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Group Category</a:t>
            </a:r>
          </a:p>
        </p:txBody>
      </p:sp>
    </p:spTree>
    <p:extLst>
      <p:ext uri="{BB962C8B-B14F-4D97-AF65-F5344CB8AC3E}">
        <p14:creationId xmlns:p14="http://schemas.microsoft.com/office/powerpoint/2010/main" val="21700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6E978-CB6C-1145-A88D-78EF9AF864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31" y="1845734"/>
            <a:ext cx="4529652" cy="43342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A5C16-1D9C-454E-89E7-2AA062AF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this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95E76-5F0D-3842-A379-D313C6E25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want to know what a graph is.</a:t>
            </a:r>
          </a:p>
          <a:p>
            <a:r>
              <a:rPr lang="en-US" sz="2800" dirty="0"/>
              <a:t>I want to do graph analysis in Python but don’t know how.</a:t>
            </a:r>
          </a:p>
          <a:p>
            <a:r>
              <a:rPr lang="en-US" sz="2800" dirty="0"/>
              <a:t>I have some data that may have interesting relationships but don’t know how to analyze.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4269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E1E-3B4F-4969-9926-B29E2856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Measures:</a:t>
            </a:r>
            <a:br>
              <a:rPr lang="en-US" dirty="0"/>
            </a:br>
            <a:r>
              <a:rPr lang="en-US" dirty="0"/>
              <a:t>General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2EA9-39D2-48EA-AA80-E19BD93BB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8179" y="1845733"/>
            <a:ext cx="5591503" cy="4113633"/>
          </a:xfrm>
        </p:spPr>
        <p:txBody>
          <a:bodyPr>
            <a:normAutofit/>
          </a:bodyPr>
          <a:lstStyle/>
          <a:p>
            <a:pPr marL="346075" indent="-293688">
              <a:buFont typeface="Arial" panose="020B0604020202020204" pitchFamily="34" charset="0"/>
              <a:buChar char="•"/>
            </a:pPr>
            <a:r>
              <a:rPr lang="en-US" sz="3600" dirty="0"/>
              <a:t>Typically accessed via </a:t>
            </a:r>
            <a:r>
              <a:rPr lang="en-US" sz="3600" i="1" dirty="0" err="1">
                <a:latin typeface="Consolas" panose="020B0609020204030204" pitchFamily="49" charset="0"/>
              </a:rPr>
              <a:t>nx.some_algorithm</a:t>
            </a:r>
            <a:r>
              <a:rPr lang="en-US" sz="3600" i="1" dirty="0">
                <a:latin typeface="Consolas" panose="020B0609020204030204" pitchFamily="49" charset="0"/>
              </a:rPr>
              <a:t>(g)</a:t>
            </a:r>
          </a:p>
          <a:p>
            <a:pPr marL="346075" indent="-293688">
              <a:buFont typeface="Arial" panose="020B0604020202020204" pitchFamily="34" charset="0"/>
              <a:buChar char="•"/>
            </a:pPr>
            <a:r>
              <a:rPr lang="en-US" sz="3600" dirty="0"/>
              <a:t>Often returns a dictionary of </a:t>
            </a:r>
            <a:r>
              <a:rPr lang="en-US" sz="3600" i="1" dirty="0">
                <a:latin typeface="Consolas" panose="020B0609020204030204" pitchFamily="49" charset="0"/>
              </a:rPr>
              <a:t>{node: value, …}</a:t>
            </a:r>
          </a:p>
          <a:p>
            <a:pPr marL="346075" indent="-293688">
              <a:buFont typeface="Arial" panose="020B0604020202020204" pitchFamily="34" charset="0"/>
              <a:buChar char="•"/>
            </a:pPr>
            <a:r>
              <a:rPr lang="en-US" sz="3600" dirty="0"/>
              <a:t>Interpretations depend on data!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0011670C-6FEE-4235-8E8B-DCFF34D24FA3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968358" y="1845735"/>
            <a:ext cx="4187321" cy="4023360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# Example measures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nx.degree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(g)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nx.clustering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(g)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nx.shortest_path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(g)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nx.betweenness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_   	centrality(g)</a:t>
            </a:r>
          </a:p>
        </p:txBody>
      </p:sp>
    </p:spTree>
    <p:extLst>
      <p:ext uri="{BB962C8B-B14F-4D97-AF65-F5344CB8AC3E}">
        <p14:creationId xmlns:p14="http://schemas.microsoft.com/office/powerpoint/2010/main" val="17798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2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E1E-3B4F-4969-9926-B29E2856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Measures:</a:t>
            </a:r>
            <a:br>
              <a:rPr lang="en-US" dirty="0"/>
            </a:br>
            <a:r>
              <a:rPr lang="en-US" dirty="0"/>
              <a:t>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2EA9-39D2-48EA-AA80-E19BD93BB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1583266"/>
          </a:xfrm>
        </p:spPr>
        <p:txBody>
          <a:bodyPr>
            <a:normAutofit/>
          </a:bodyPr>
          <a:lstStyle/>
          <a:p>
            <a:r>
              <a:rPr lang="en-US" sz="3600" dirty="0"/>
              <a:t>Total number of edges at a node</a:t>
            </a:r>
          </a:p>
          <a:p>
            <a:endParaRPr lang="en-US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E005-E8E5-AE4F-A8F6-CF62E0CE3016}"/>
              </a:ext>
            </a:extLst>
          </p:cNvPr>
          <p:cNvCxnSpPr>
            <a:cxnSpLocks/>
          </p:cNvCxnSpPr>
          <p:nvPr/>
        </p:nvCxnSpPr>
        <p:spPr>
          <a:xfrm flipV="1">
            <a:off x="6633042" y="2493437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A268F7-E8D2-4048-9DBE-F3FE13CC29F4}"/>
              </a:ext>
            </a:extLst>
          </p:cNvPr>
          <p:cNvCxnSpPr/>
          <p:nvPr/>
        </p:nvCxnSpPr>
        <p:spPr>
          <a:xfrm flipV="1">
            <a:off x="6763908" y="2640865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25C64B-E752-2945-A58F-060DBE13F501}"/>
              </a:ext>
            </a:extLst>
          </p:cNvPr>
          <p:cNvCxnSpPr>
            <a:cxnSpLocks/>
          </p:cNvCxnSpPr>
          <p:nvPr/>
        </p:nvCxnSpPr>
        <p:spPr>
          <a:xfrm flipH="1" flipV="1">
            <a:off x="8165325" y="2612979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6F92A4-F443-9441-99D4-2B02D845B957}"/>
              </a:ext>
            </a:extLst>
          </p:cNvPr>
          <p:cNvCxnSpPr>
            <a:cxnSpLocks/>
          </p:cNvCxnSpPr>
          <p:nvPr/>
        </p:nvCxnSpPr>
        <p:spPr>
          <a:xfrm flipH="1" flipV="1">
            <a:off x="6613163" y="4256105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F9BCAA-DBFF-3740-9685-DA786D37245A}"/>
              </a:ext>
            </a:extLst>
          </p:cNvPr>
          <p:cNvCxnSpPr>
            <a:cxnSpLocks/>
          </p:cNvCxnSpPr>
          <p:nvPr/>
        </p:nvCxnSpPr>
        <p:spPr>
          <a:xfrm flipH="1" flipV="1">
            <a:off x="6781301" y="417073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3958EA-CD58-1745-963A-73C07739F707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8246762" y="4256107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0216DB-97D3-1246-826A-2078A60B6C50}"/>
              </a:ext>
            </a:extLst>
          </p:cNvPr>
          <p:cNvCxnSpPr>
            <a:cxnSpLocks/>
          </p:cNvCxnSpPr>
          <p:nvPr/>
        </p:nvCxnSpPr>
        <p:spPr>
          <a:xfrm flipH="1">
            <a:off x="6853908" y="3924736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D12FE4F-D616-1E45-A51A-6A036CDCD7D7}"/>
              </a:ext>
            </a:extLst>
          </p:cNvPr>
          <p:cNvSpPr/>
          <p:nvPr/>
        </p:nvSpPr>
        <p:spPr>
          <a:xfrm>
            <a:off x="7466273" y="184573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19A66C-8343-4149-A546-09963371A5EC}"/>
              </a:ext>
            </a:extLst>
          </p:cNvPr>
          <p:cNvSpPr/>
          <p:nvPr/>
        </p:nvSpPr>
        <p:spPr>
          <a:xfrm>
            <a:off x="7466273" y="5148838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5C00BB-9166-ED4C-BFEB-53A6B8EE54C0}"/>
              </a:ext>
            </a:extLst>
          </p:cNvPr>
          <p:cNvSpPr/>
          <p:nvPr/>
        </p:nvSpPr>
        <p:spPr>
          <a:xfrm>
            <a:off x="6035038" y="343599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3925F85-6E0E-D341-A281-617D225D8F4B}"/>
              </a:ext>
            </a:extLst>
          </p:cNvPr>
          <p:cNvSpPr/>
          <p:nvPr/>
        </p:nvSpPr>
        <p:spPr>
          <a:xfrm>
            <a:off x="8897510" y="343599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93336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E1E-3B4F-4969-9926-B29E2856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Measures:</a:t>
            </a:r>
            <a:br>
              <a:rPr lang="en-US" dirty="0"/>
            </a:br>
            <a:r>
              <a:rPr lang="en-US" dirty="0"/>
              <a:t>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2EA9-39D2-48EA-AA80-E19BD93BB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1583266"/>
          </a:xfrm>
        </p:spPr>
        <p:txBody>
          <a:bodyPr>
            <a:normAutofit/>
          </a:bodyPr>
          <a:lstStyle/>
          <a:p>
            <a:r>
              <a:rPr lang="en-US" sz="3600" dirty="0"/>
              <a:t>Total number of edges at a node</a:t>
            </a:r>
          </a:p>
          <a:p>
            <a:endParaRPr lang="en-US" sz="360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0D6EF092-61D8-4E81-AA9C-BDD7B78930F9}"/>
              </a:ext>
            </a:extLst>
          </p:cNvPr>
          <p:cNvSpPr txBox="1">
            <a:spLocks/>
          </p:cNvSpPr>
          <p:nvPr/>
        </p:nvSpPr>
        <p:spPr>
          <a:xfrm>
            <a:off x="1097278" y="3670300"/>
            <a:ext cx="4937760" cy="1206499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deg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nx.degree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(g)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deg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['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PyNash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']</a:t>
            </a:r>
          </a:p>
        </p:txBody>
      </p:sp>
      <p:pic>
        <p:nvPicPr>
          <p:cNvPr id="11" name="Content Placeholder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B61C90-8922-48B0-B28E-4783D2C04E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8" y="1423405"/>
            <a:ext cx="5701095" cy="5323261"/>
          </a:xfrm>
        </p:spPr>
      </p:pic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41AEDFC2-0C5A-4E03-A83D-A0DA6227CC89}"/>
              </a:ext>
            </a:extLst>
          </p:cNvPr>
          <p:cNvSpPr txBox="1">
            <a:spLocks/>
          </p:cNvSpPr>
          <p:nvPr/>
        </p:nvSpPr>
        <p:spPr>
          <a:xfrm>
            <a:off x="1097278" y="5018739"/>
            <a:ext cx="4937760" cy="733534"/>
          </a:xfrm>
          <a:prstGeom prst="rect">
            <a:avLst/>
          </a:prstGeom>
          <a:noFill/>
          <a:ln w="38100">
            <a:noFill/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101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1FB2C7-F90A-4145-97E2-396F93E28171}"/>
              </a:ext>
            </a:extLst>
          </p:cNvPr>
          <p:cNvCxnSpPr>
            <a:cxnSpLocks/>
          </p:cNvCxnSpPr>
          <p:nvPr/>
        </p:nvCxnSpPr>
        <p:spPr>
          <a:xfrm flipV="1">
            <a:off x="6232634" y="4085035"/>
            <a:ext cx="2511973" cy="560102"/>
          </a:xfrm>
          <a:prstGeom prst="straightConnector1">
            <a:avLst/>
          </a:prstGeom>
          <a:ln w="76200">
            <a:solidFill>
              <a:srgbClr val="6ACC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2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E1E-3B4F-4969-9926-B29E2856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Measures: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2EA9-39D2-48EA-AA80-E19BD93BB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7" y="1845734"/>
            <a:ext cx="5519751" cy="1583266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Likelihood of a node’s connections also being connected</a:t>
            </a:r>
          </a:p>
          <a:p>
            <a:endParaRPr lang="en-US" sz="360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0D6EF092-61D8-4E81-AA9C-BDD7B78930F9}"/>
              </a:ext>
            </a:extLst>
          </p:cNvPr>
          <p:cNvSpPr txBox="1">
            <a:spLocks/>
          </p:cNvSpPr>
          <p:nvPr/>
        </p:nvSpPr>
        <p:spPr>
          <a:xfrm>
            <a:off x="1097277" y="3672213"/>
            <a:ext cx="4998723" cy="719947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nx.clustering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668E7C-209E-EB4A-A1A9-04946E0A69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97" y="1853529"/>
            <a:ext cx="4828883" cy="4357313"/>
          </a:xfrm>
        </p:spPr>
      </p:pic>
    </p:spTree>
    <p:extLst>
      <p:ext uri="{BB962C8B-B14F-4D97-AF65-F5344CB8AC3E}">
        <p14:creationId xmlns:p14="http://schemas.microsoft.com/office/powerpoint/2010/main" val="4988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0FFBC-16F4-4A47-89D2-B7FF44B63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805" y="731520"/>
            <a:ext cx="3960607" cy="612648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Low Clustering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Drinking Buddies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Movie Lovers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Free &amp; Cheap Events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Nash. Musicians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High Clustering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Nash.JS</a:t>
            </a:r>
            <a:endParaRPr lang="en-US" sz="2800" dirty="0"/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Nashville D&amp;D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Data Science Nash.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Mid TN 40+ Singles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800" dirty="0"/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293F6804-E612-9348-A92F-AAB91A170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11" y="197113"/>
            <a:ext cx="6654628" cy="64515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01C876-6347-344E-BF4E-9DBB170E41A7}"/>
              </a:ext>
            </a:extLst>
          </p:cNvPr>
          <p:cNvSpPr txBox="1"/>
          <p:nvPr/>
        </p:nvSpPr>
        <p:spPr>
          <a:xfrm>
            <a:off x="10550889" y="2345414"/>
            <a:ext cx="81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29F20-2EFE-C44D-B602-96520613BD90}"/>
              </a:ext>
            </a:extLst>
          </p:cNvPr>
          <p:cNvSpPr txBox="1"/>
          <p:nvPr/>
        </p:nvSpPr>
        <p:spPr>
          <a:xfrm>
            <a:off x="10550889" y="4955380"/>
            <a:ext cx="888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65A37A-A7F7-8149-B8FA-4FF6E740B3EC}"/>
              </a:ext>
            </a:extLst>
          </p:cNvPr>
          <p:cNvCxnSpPr>
            <a:cxnSpLocks/>
          </p:cNvCxnSpPr>
          <p:nvPr/>
        </p:nvCxnSpPr>
        <p:spPr>
          <a:xfrm>
            <a:off x="10997142" y="5431556"/>
            <a:ext cx="1" cy="6902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7CFF9B-8D7E-7A44-BC4B-F6BFDDF10A00}"/>
              </a:ext>
            </a:extLst>
          </p:cNvPr>
          <p:cNvCxnSpPr>
            <a:cxnSpLocks/>
          </p:cNvCxnSpPr>
          <p:nvPr/>
        </p:nvCxnSpPr>
        <p:spPr>
          <a:xfrm flipV="1">
            <a:off x="10960537" y="1391272"/>
            <a:ext cx="0" cy="10215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E1E-3B4F-4969-9926-B29E2856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Measures:</a:t>
            </a:r>
            <a:br>
              <a:rPr lang="en-US" dirty="0"/>
            </a:br>
            <a:r>
              <a:rPr lang="en-US" dirty="0"/>
              <a:t>Path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2EA9-39D2-48EA-AA80-E19BD93BB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1583266"/>
          </a:xfrm>
        </p:spPr>
        <p:txBody>
          <a:bodyPr>
            <a:normAutofit/>
          </a:bodyPr>
          <a:lstStyle/>
          <a:p>
            <a:r>
              <a:rPr lang="en-US" sz="3600" dirty="0"/>
              <a:t>Number of “steps” to get from one node to another</a:t>
            </a:r>
          </a:p>
          <a:p>
            <a:endParaRPr lang="en-US" sz="360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0D6EF092-61D8-4E81-AA9C-BDD7B78930F9}"/>
              </a:ext>
            </a:extLst>
          </p:cNvPr>
          <p:cNvSpPr txBox="1">
            <a:spLocks/>
          </p:cNvSpPr>
          <p:nvPr/>
        </p:nvSpPr>
        <p:spPr>
          <a:xfrm>
            <a:off x="1097278" y="3670301"/>
            <a:ext cx="5740383" cy="2119924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nx.shortest_path_length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</a:t>
            </a:r>
          </a:p>
          <a:p>
            <a:pPr marL="117475" indent="-90488"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  G=g, </a:t>
            </a:r>
          </a:p>
          <a:p>
            <a:pPr marL="117475" indent="-90488"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  source='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PyNash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', </a:t>
            </a:r>
          </a:p>
          <a:p>
            <a:pPr marL="117475" indent="-90488"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	  target='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CostumedRevelers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B2D8A-6ED3-41CC-A098-FA9BFB2E7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29" y="1925026"/>
            <a:ext cx="4139543" cy="38651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37C045-6E1B-4834-9047-64A9F76C845F}"/>
              </a:ext>
            </a:extLst>
          </p:cNvPr>
          <p:cNvSpPr txBox="1"/>
          <p:nvPr/>
        </p:nvSpPr>
        <p:spPr>
          <a:xfrm>
            <a:off x="10279117" y="4004441"/>
            <a:ext cx="12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PyNash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CBF28-A951-4C95-B631-A9B4997947C2}"/>
              </a:ext>
            </a:extLst>
          </p:cNvPr>
          <p:cNvSpPr txBox="1"/>
          <p:nvPr/>
        </p:nvSpPr>
        <p:spPr>
          <a:xfrm>
            <a:off x="9128234" y="1925026"/>
            <a:ext cx="15824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TN Hiking</a:t>
            </a:r>
          </a:p>
          <a:p>
            <a:pPr algn="ctr"/>
            <a:r>
              <a:rPr lang="en-US" sz="2800" dirty="0"/>
              <a:t>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4409B6-AE2D-481A-8246-433A344F4BEC}"/>
              </a:ext>
            </a:extLst>
          </p:cNvPr>
          <p:cNvSpPr txBox="1"/>
          <p:nvPr/>
        </p:nvSpPr>
        <p:spPr>
          <a:xfrm>
            <a:off x="7851977" y="3311944"/>
            <a:ext cx="14128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Strictly</a:t>
            </a:r>
          </a:p>
          <a:p>
            <a:pPr algn="ctr"/>
            <a:r>
              <a:rPr lang="en-US" sz="2800" dirty="0"/>
              <a:t>Belcourt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2A581-A499-42C4-9F11-B7E8928229FF}"/>
              </a:ext>
            </a:extLst>
          </p:cNvPr>
          <p:cNvSpPr txBox="1"/>
          <p:nvPr/>
        </p:nvSpPr>
        <p:spPr>
          <a:xfrm>
            <a:off x="8066690" y="5253567"/>
            <a:ext cx="1746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Costumed </a:t>
            </a:r>
          </a:p>
          <a:p>
            <a:pPr algn="ctr"/>
            <a:r>
              <a:rPr lang="en-US" sz="2800" dirty="0"/>
              <a:t>Revelers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8D3C5-6F7A-0449-9942-27801F632E03}"/>
              </a:ext>
            </a:extLst>
          </p:cNvPr>
          <p:cNvSpPr/>
          <p:nvPr/>
        </p:nvSpPr>
        <p:spPr>
          <a:xfrm>
            <a:off x="7028329" y="1845734"/>
            <a:ext cx="1667436" cy="317450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8710B-5019-7142-9E23-FC4112EFAE60}"/>
              </a:ext>
            </a:extLst>
          </p:cNvPr>
          <p:cNvSpPr/>
          <p:nvPr/>
        </p:nvSpPr>
        <p:spPr>
          <a:xfrm>
            <a:off x="7282924" y="1970692"/>
            <a:ext cx="3664316" cy="15445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79412C-66EB-0E4E-A387-CCA8D523B17E}"/>
              </a:ext>
            </a:extLst>
          </p:cNvPr>
          <p:cNvSpPr/>
          <p:nvPr/>
        </p:nvSpPr>
        <p:spPr>
          <a:xfrm>
            <a:off x="8003521" y="2205318"/>
            <a:ext cx="1667436" cy="2581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4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6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2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4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D7B61734-1D5D-4F49-9D28-EA846556A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45" y="-224034"/>
            <a:ext cx="9950145" cy="65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4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E1E-3B4F-4969-9926-B29E2856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Measures:</a:t>
            </a:r>
            <a:br>
              <a:rPr lang="en-US" dirty="0"/>
            </a:br>
            <a:r>
              <a:rPr lang="en-US" dirty="0"/>
              <a:t>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2EA9-39D2-48EA-AA80-E19BD93BB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7" y="1845734"/>
            <a:ext cx="5519751" cy="1583266"/>
          </a:xfrm>
        </p:spPr>
        <p:txBody>
          <a:bodyPr>
            <a:normAutofit/>
          </a:bodyPr>
          <a:lstStyle/>
          <a:p>
            <a:r>
              <a:rPr lang="en-US" sz="3600" dirty="0"/>
              <a:t>How important a node is to connecting the whole network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0D6EF092-61D8-4E81-AA9C-BDD7B78930F9}"/>
              </a:ext>
            </a:extLst>
          </p:cNvPr>
          <p:cNvSpPr txBox="1">
            <a:spLocks/>
          </p:cNvSpPr>
          <p:nvPr/>
        </p:nvSpPr>
        <p:spPr>
          <a:xfrm>
            <a:off x="1191870" y="3672214"/>
            <a:ext cx="5692406" cy="577058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nx.betweenness_centrality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(g)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66C610-8E71-4C26-8817-AB3968A8D1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741" y="1888755"/>
            <a:ext cx="2771048" cy="414397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981EDA-2261-416E-9824-617ADA4A06D2}"/>
              </a:ext>
            </a:extLst>
          </p:cNvPr>
          <p:cNvSpPr txBox="1">
            <a:spLocks/>
          </p:cNvSpPr>
          <p:nvPr/>
        </p:nvSpPr>
        <p:spPr>
          <a:xfrm>
            <a:off x="1364525" y="4492486"/>
            <a:ext cx="5519751" cy="1583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/>
              <a:t>Important metric – often used to assess “vulnerability”</a:t>
            </a:r>
          </a:p>
        </p:txBody>
      </p:sp>
    </p:spTree>
    <p:extLst>
      <p:ext uri="{BB962C8B-B14F-4D97-AF65-F5344CB8AC3E}">
        <p14:creationId xmlns:p14="http://schemas.microsoft.com/office/powerpoint/2010/main" val="14671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00A2-2504-464B-ABAF-4B7A8A60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Centrality is not simply the “size” – </a:t>
            </a:r>
            <a:br>
              <a:rPr lang="en-US" dirty="0"/>
            </a:br>
            <a:r>
              <a:rPr lang="en-US" dirty="0"/>
              <a:t>it is also who they connect.</a:t>
            </a:r>
          </a:p>
        </p:txBody>
      </p:sp>
      <p:pic>
        <p:nvPicPr>
          <p:cNvPr id="7" name="Content Placeholder 6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B14A7ABE-2654-4034-B867-EF6171A1D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50" y="1694450"/>
            <a:ext cx="7478530" cy="474760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8963B7-1509-4C73-8922-AEE927D4A699}"/>
              </a:ext>
            </a:extLst>
          </p:cNvPr>
          <p:cNvSpPr txBox="1"/>
          <p:nvPr/>
        </p:nvSpPr>
        <p:spPr>
          <a:xfrm>
            <a:off x="6242304" y="2036064"/>
            <a:ext cx="2286203" cy="5847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Social Dance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717219-BB86-4554-B2FF-26EFDB6C50D4}"/>
              </a:ext>
            </a:extLst>
          </p:cNvPr>
          <p:cNvCxnSpPr>
            <a:stCxn id="8" idx="1"/>
          </p:cNvCxnSpPr>
          <p:nvPr/>
        </p:nvCxnSpPr>
        <p:spPr>
          <a:xfrm flipH="1">
            <a:off x="5035296" y="2328452"/>
            <a:ext cx="1207008" cy="32940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F29894-DED0-0943-9E1F-86FC00A225FE}"/>
              </a:ext>
            </a:extLst>
          </p:cNvPr>
          <p:cNvSpPr txBox="1"/>
          <p:nvPr/>
        </p:nvSpPr>
        <p:spPr>
          <a:xfrm>
            <a:off x="9529710" y="2874425"/>
            <a:ext cx="2402910" cy="15696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Paddle Adventures Unlimited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0B42EB-ABA3-8A4E-A6FA-C06022CA6C0B}"/>
              </a:ext>
            </a:extLst>
          </p:cNvPr>
          <p:cNvCxnSpPr>
            <a:cxnSpLocks/>
          </p:cNvCxnSpPr>
          <p:nvPr/>
        </p:nvCxnSpPr>
        <p:spPr>
          <a:xfrm flipH="1">
            <a:off x="9529710" y="4542734"/>
            <a:ext cx="1201456" cy="2939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9BAB-4B5A-492C-B546-28C5415E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groups that tie Nashville together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11BCB51-D10B-47FB-B51F-21CEE19C9E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03325330"/>
              </p:ext>
            </p:extLst>
          </p:nvPr>
        </p:nvGraphicFramePr>
        <p:xfrm>
          <a:off x="1483008" y="2131615"/>
          <a:ext cx="9286943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915">
                  <a:extLst>
                    <a:ext uri="{9D8B030D-6E8A-4147-A177-3AD203B41FA5}">
                      <a16:colId xmlns:a16="http://schemas.microsoft.com/office/drawing/2014/main" val="2995951049"/>
                    </a:ext>
                  </a:extLst>
                </a:gridCol>
                <a:gridCol w="3007869">
                  <a:extLst>
                    <a:ext uri="{9D8B030D-6E8A-4147-A177-3AD203B41FA5}">
                      <a16:colId xmlns:a16="http://schemas.microsoft.com/office/drawing/2014/main" val="27397401"/>
                    </a:ext>
                  </a:extLst>
                </a:gridCol>
                <a:gridCol w="2100159">
                  <a:extLst>
                    <a:ext uri="{9D8B030D-6E8A-4147-A177-3AD203B41FA5}">
                      <a16:colId xmlns:a16="http://schemas.microsoft.com/office/drawing/2014/main" val="444963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Group Name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Category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Centrality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81845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Stepping Out Social Dance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Dancing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0.0731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07047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Eat Love Nash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Socializing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0.0531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6696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What the Pho!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Food &amp; Drink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0.0525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3050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Middle TN 40+ singles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Singles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0.0394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48787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Nashville Hiking Meetup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Outdoors &amp; Adventure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0.0362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2067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>
                          <a:effectLst/>
                        </a:rPr>
                        <a:t>20s in Nashville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Socializing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0.0357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72519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Nashville SEO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Career &amp; Business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0.0301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285672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68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Principles of Network Analysis with </a:t>
            </a:r>
            <a:r>
              <a:rPr lang="en-US" sz="4000" dirty="0" err="1"/>
              <a:t>NetworkX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Measure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Plot a network</a:t>
            </a:r>
          </a:p>
          <a:p>
            <a:pPr marL="749808" lvl="1" indent="-457200">
              <a:buFont typeface="Calibri" panose="020F0502020204030204" pitchFamily="34" charset="0"/>
              <a:buAutoNum type="arabicPeriod"/>
            </a:pPr>
            <a:endParaRPr lang="en-US" sz="3000" dirty="0"/>
          </a:p>
        </p:txBody>
      </p:sp>
      <p:pic>
        <p:nvPicPr>
          <p:cNvPr id="1026" name="Picture 2" descr="https://margaritamayoralvilla.files.wordpress.com/2013/04/screenshot_084241.png">
            <a:extLst>
              <a:ext uri="{FF2B5EF4-FFF2-40B4-BE49-F238E27FC236}">
                <a16:creationId xmlns:a16="http://schemas.microsoft.com/office/drawing/2014/main" id="{4FF2B94A-6E17-424D-9DFF-C815EDD5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89974" l="9961" r="89844">
                        <a14:foregroundMark x1="49902" y1="31120" x2="27930" y2="24349"/>
                        <a14:foregroundMark x1="27930" y1="24349" x2="20996" y2="17188"/>
                        <a14:foregroundMark x1="20996" y1="17188" x2="27930" y2="13151"/>
                        <a14:foregroundMark x1="27930" y1="13151" x2="30469" y2="21875"/>
                        <a14:foregroundMark x1="31543" y1="23828" x2="25488" y2="50391"/>
                        <a14:foregroundMark x1="25488" y1="50391" x2="26270" y2="59635"/>
                        <a14:foregroundMark x1="26270" y1="59635" x2="32617" y2="77214"/>
                        <a14:foregroundMark x1="32617" y1="77214" x2="39063" y2="73698"/>
                        <a14:foregroundMark x1="39063" y1="73698" x2="51563" y2="62760"/>
                        <a14:foregroundMark x1="51563" y1="62760" x2="60156" y2="61719"/>
                        <a14:foregroundMark x1="60156" y1="61719" x2="87109" y2="70964"/>
                        <a14:foregroundMark x1="87109" y1="70964" x2="95410" y2="61458"/>
                        <a14:foregroundMark x1="95410" y1="61458" x2="94629" y2="51823"/>
                        <a14:foregroundMark x1="94629" y1="51823" x2="64453" y2="11198"/>
                        <a14:foregroundMark x1="64453" y1="11198" x2="54102" y2="6250"/>
                        <a14:foregroundMark x1="54102" y1="6250" x2="33984" y2="8724"/>
                        <a14:foregroundMark x1="33984" y1="8724" x2="26953" y2="14974"/>
                        <a14:foregroundMark x1="26953" y1="14974" x2="23047" y2="26042"/>
                        <a14:foregroundMark x1="23047" y1="26042" x2="26855" y2="33333"/>
                        <a14:foregroundMark x1="29688" y1="78385" x2="23340" y2="74349"/>
                        <a14:foregroundMark x1="23340" y1="74349" x2="22949" y2="73828"/>
                        <a14:foregroundMark x1="22754" y1="73177" x2="29883" y2="80339"/>
                        <a14:foregroundMark x1="29883" y1="80339" x2="34961" y2="82552"/>
                        <a14:foregroundMark x1="55371" y1="59375" x2="56836" y2="70313"/>
                        <a14:foregroundMark x1="77441" y1="69141" x2="76953" y2="81510"/>
                        <a14:foregroundMark x1="76953" y1="81510" x2="77441" y2="83333"/>
                        <a14:foregroundMark x1="69434" y1="66667" x2="79004" y2="82552"/>
                        <a14:foregroundMark x1="78418" y1="80078" x2="75977" y2="84896"/>
                        <a14:foregroundMark x1="75586" y1="80859" x2="75391" y2="79297"/>
                        <a14:foregroundMark x1="88867" y1="47656" x2="83105" y2="28646"/>
                        <a14:foregroundMark x1="83105" y1="28646" x2="79004" y2="29948"/>
                        <a14:foregroundMark x1="24609" y1="27865" x2="19531" y2="20182"/>
                        <a14:foregroundMark x1="19531" y1="20182" x2="20410" y2="10677"/>
                        <a14:foregroundMark x1="20410" y1="10677" x2="27832" y2="11328"/>
                        <a14:foregroundMark x1="27832" y1="11328" x2="28418" y2="11849"/>
                        <a14:foregroundMark x1="27441" y1="12630" x2="20996" y2="8594"/>
                        <a14:foregroundMark x1="20996" y1="8594" x2="16602" y2="17839"/>
                        <a14:foregroundMark x1="36426" y1="30599" x2="56445" y2="44922"/>
                        <a14:foregroundMark x1="56445" y1="41667" x2="49316" y2="28125"/>
                        <a14:foregroundMark x1="24023" y1="52083" x2="24805" y2="42839"/>
                        <a14:foregroundMark x1="24805" y1="42839" x2="26465" y2="42318"/>
                        <a14:foregroundMark x1="22949" y1="47396" x2="26855" y2="58724"/>
                        <a14:foregroundMark x1="26855" y1="58724" x2="27832" y2="59375"/>
                        <a14:foregroundMark x1="24414" y1="74089" x2="28418" y2="85286"/>
                        <a14:foregroundMark x1="28418" y1="85286" x2="29492" y2="86849"/>
                        <a14:foregroundMark x1="24414" y1="81901" x2="19922" y2="74740"/>
                        <a14:foregroundMark x1="19922" y1="74740" x2="19922" y2="74349"/>
                        <a14:foregroundMark x1="20313" y1="60417" x2="21094" y2="53646"/>
                        <a14:foregroundMark x1="21582" y1="54427" x2="21973" y2="45182"/>
                        <a14:foregroundMark x1="21973" y1="45182" x2="21973" y2="45182"/>
                        <a14:backgroundMark x1="3613" y1="17448" x2="16016" y2="97656"/>
                        <a14:backgroundMark x1="16016" y1="97656" x2="16016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5616">
            <a:off x="-1123182" y="638521"/>
            <a:ext cx="7803538" cy="58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333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AEEE-2A69-F64B-AED4-EE54EF04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DF2D-16FD-C647-B81A-440CF16D9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3725734" cy="4023360"/>
          </a:xfrm>
        </p:spPr>
        <p:txBody>
          <a:bodyPr>
            <a:normAutofit/>
          </a:bodyPr>
          <a:lstStyle/>
          <a:p>
            <a:r>
              <a:rPr lang="en-US" sz="3200" dirty="0"/>
              <a:t>Since measures are output as dictionaries, you can add them to node-indexed </a:t>
            </a:r>
            <a:r>
              <a:rPr lang="en-US" sz="3200" dirty="0" err="1"/>
              <a:t>DataFrames</a:t>
            </a:r>
            <a:r>
              <a:rPr lang="en-US" sz="3200" dirty="0"/>
              <a:t> by converting them into Series. 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90F6F21A-579B-2A4B-94EE-972EDBC81E58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109881" y="2082401"/>
            <a:ext cx="6382871" cy="3260563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from pandas import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DataFrame</a:t>
            </a:r>
            <a:endParaRPr lang="en-US" sz="2800" dirty="0">
              <a:solidFill>
                <a:srgbClr val="404040"/>
              </a:solidFill>
              <a:latin typeface="Consolas"/>
            </a:endParaRP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df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DataFrame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(index=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g.nodes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)</a:t>
            </a:r>
          </a:p>
          <a:p>
            <a:pPr>
              <a:buNone/>
            </a:pPr>
            <a:endParaRPr lang="en-US" sz="2800" dirty="0">
              <a:solidFill>
                <a:srgbClr val="404040"/>
              </a:solidFill>
              <a:latin typeface="Consolas"/>
            </a:endParaRP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clust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nx.clustering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(g)</a:t>
            </a:r>
          </a:p>
          <a:p>
            <a:pPr>
              <a:buNone/>
            </a:pPr>
            <a:r>
              <a:rPr lang="en-US" sz="2800" dirty="0">
                <a:solidFill>
                  <a:srgbClr val="404040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df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['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clust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'] = 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pd.Series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srgbClr val="404040"/>
                </a:solidFill>
                <a:latin typeface="Consolas"/>
              </a:rPr>
              <a:t>clust</a:t>
            </a:r>
            <a:r>
              <a:rPr lang="en-US" sz="2800" dirty="0">
                <a:solidFill>
                  <a:srgbClr val="404040"/>
                </a:solidFill>
                <a:latin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9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window&#10;&#10;Description generated with high confidence">
            <a:extLst>
              <a:ext uri="{FF2B5EF4-FFF2-40B4-BE49-F238E27FC236}">
                <a16:creationId xmlns:a16="http://schemas.microsoft.com/office/drawing/2014/main" id="{46F3D781-2926-4D3F-9E14-6D0F933F8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94" y="-90790"/>
            <a:ext cx="6963952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835E33-459B-4EC2-8282-9409C2BD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in a </a:t>
            </a:r>
            <a:r>
              <a:rPr lang="en-US" dirty="0" err="1"/>
              <a:t>DataFrame</a:t>
            </a:r>
            <a:r>
              <a:rPr lang="en-US" dirty="0"/>
              <a:t>, traditional plots are possible.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8F8D2C-2EE4-4443-9BD7-609C31A13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Measures are often correlated with each other, especially in simple graphs.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2EE13-D60A-475A-86D2-76EB651E1FA6}"/>
              </a:ext>
            </a:extLst>
          </p:cNvPr>
          <p:cNvSpPr txBox="1"/>
          <p:nvPr/>
        </p:nvSpPr>
        <p:spPr>
          <a:xfrm rot="16200000">
            <a:off x="4190673" y="633772"/>
            <a:ext cx="10831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Degree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E4FBC-7F56-4623-9A7A-9DDA759E6EE9}"/>
              </a:ext>
            </a:extLst>
          </p:cNvPr>
          <p:cNvSpPr txBox="1"/>
          <p:nvPr/>
        </p:nvSpPr>
        <p:spPr>
          <a:xfrm rot="16200000">
            <a:off x="4215040" y="2160675"/>
            <a:ext cx="103438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Path </a:t>
            </a:r>
          </a:p>
          <a:p>
            <a:pPr algn="ctr"/>
            <a:r>
              <a:rPr lang="en-US" sz="2400" dirty="0"/>
              <a:t>Length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D073E-9995-4FA4-834C-84872F9579EB}"/>
              </a:ext>
            </a:extLst>
          </p:cNvPr>
          <p:cNvSpPr txBox="1"/>
          <p:nvPr/>
        </p:nvSpPr>
        <p:spPr>
          <a:xfrm rot="16200000">
            <a:off x="4014919" y="3875825"/>
            <a:ext cx="14346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CD97B-4AB2-4B8B-A9DF-8DC0D804F89E}"/>
              </a:ext>
            </a:extLst>
          </p:cNvPr>
          <p:cNvSpPr txBox="1"/>
          <p:nvPr/>
        </p:nvSpPr>
        <p:spPr>
          <a:xfrm>
            <a:off x="10198963" y="6430871"/>
            <a:ext cx="1395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Centrality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C7998-D642-4B49-BA94-14106D4168A5}"/>
              </a:ext>
            </a:extLst>
          </p:cNvPr>
          <p:cNvSpPr txBox="1"/>
          <p:nvPr/>
        </p:nvSpPr>
        <p:spPr>
          <a:xfrm>
            <a:off x="6641718" y="6430870"/>
            <a:ext cx="19161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Path Length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0400A-682D-49E9-A000-651157B1652E}"/>
              </a:ext>
            </a:extLst>
          </p:cNvPr>
          <p:cNvSpPr txBox="1"/>
          <p:nvPr/>
        </p:nvSpPr>
        <p:spPr>
          <a:xfrm>
            <a:off x="8557846" y="6430870"/>
            <a:ext cx="14346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04B31-E7E4-41E1-872B-B852ABCE0ABB}"/>
              </a:ext>
            </a:extLst>
          </p:cNvPr>
          <p:cNvSpPr txBox="1"/>
          <p:nvPr/>
        </p:nvSpPr>
        <p:spPr>
          <a:xfrm>
            <a:off x="5351241" y="6430870"/>
            <a:ext cx="10831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B3186-0E16-4D90-9D7E-9023488CAAF4}"/>
              </a:ext>
            </a:extLst>
          </p:cNvPr>
          <p:cNvSpPr txBox="1"/>
          <p:nvPr/>
        </p:nvSpPr>
        <p:spPr>
          <a:xfrm rot="16200000">
            <a:off x="4034539" y="5606430"/>
            <a:ext cx="1395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Centrality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B16F50-BBC2-46F5-840A-B87E36314550}"/>
              </a:ext>
            </a:extLst>
          </p:cNvPr>
          <p:cNvSpPr/>
          <p:nvPr/>
        </p:nvSpPr>
        <p:spPr>
          <a:xfrm>
            <a:off x="4440042" y="4615642"/>
            <a:ext cx="2420938" cy="24209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86377F-6F18-554C-A5FB-EA67AEE299B7}"/>
              </a:ext>
            </a:extLst>
          </p:cNvPr>
          <p:cNvSpPr/>
          <p:nvPr/>
        </p:nvSpPr>
        <p:spPr>
          <a:xfrm>
            <a:off x="4177553" y="1585453"/>
            <a:ext cx="8014447" cy="48990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A21D-BD1E-6140-B0C6-412185D2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group to join?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36B7-B668-A941-BF19-B4F72F6346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To infiltrate the network…</a:t>
            </a:r>
          </a:p>
          <a:p>
            <a:r>
              <a:rPr lang="en-US" sz="2800" dirty="0"/>
              <a:t>- Attend groups with high centrality and degree</a:t>
            </a:r>
          </a:p>
          <a:p>
            <a:r>
              <a:rPr lang="en-US" sz="2800" b="1" dirty="0"/>
              <a:t>To go deep in a community…</a:t>
            </a:r>
          </a:p>
          <a:p>
            <a:r>
              <a:rPr lang="en-US" sz="2800" dirty="0"/>
              <a:t>- Attend </a:t>
            </a:r>
            <a:r>
              <a:rPr lang="en-US" sz="2800" dirty="0" err="1"/>
              <a:t>MeetUps</a:t>
            </a:r>
            <a:r>
              <a:rPr lang="en-US" sz="2800" dirty="0"/>
              <a:t> with high clustering, and go to several connected ones</a:t>
            </a:r>
          </a:p>
          <a:p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F5C52-AB35-A24A-9EB1-01A4D3C901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6000" dirty="0"/>
          </a:p>
          <a:p>
            <a:pPr algn="ctr"/>
            <a:r>
              <a:rPr lang="en-US" sz="6000" dirty="0"/>
              <a:t>… But who do I talk to???</a:t>
            </a:r>
          </a:p>
        </p:txBody>
      </p:sp>
    </p:spTree>
    <p:extLst>
      <p:ext uri="{BB962C8B-B14F-4D97-AF65-F5344CB8AC3E}">
        <p14:creationId xmlns:p14="http://schemas.microsoft.com/office/powerpoint/2010/main" val="77678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472B598C-32EA-4414-B962-DEF832CA1662}"/>
              </a:ext>
            </a:extLst>
          </p:cNvPr>
          <p:cNvSpPr/>
          <p:nvPr/>
        </p:nvSpPr>
        <p:spPr>
          <a:xfrm>
            <a:off x="8535079" y="2938909"/>
            <a:ext cx="2184589" cy="2181731"/>
          </a:xfrm>
          <a:prstGeom prst="line">
            <a:avLst/>
          </a:prstGeom>
          <a:ln w="2286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6C713C07-9C9B-9144-AE27-6B6D506692FE}"/>
              </a:ext>
            </a:extLst>
          </p:cNvPr>
          <p:cNvSpPr/>
          <p:nvPr/>
        </p:nvSpPr>
        <p:spPr>
          <a:xfrm flipV="1">
            <a:off x="2055953" y="2951066"/>
            <a:ext cx="1733928" cy="2281333"/>
          </a:xfrm>
          <a:prstGeom prst="line">
            <a:avLst/>
          </a:prstGeom>
          <a:ln w="762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8C9A8D85-417E-A24C-B906-0F66465F2386}"/>
              </a:ext>
            </a:extLst>
          </p:cNvPr>
          <p:cNvSpPr/>
          <p:nvPr/>
        </p:nvSpPr>
        <p:spPr>
          <a:xfrm flipH="1" flipV="1">
            <a:off x="4000976" y="3026337"/>
            <a:ext cx="1671504" cy="2206062"/>
          </a:xfrm>
          <a:prstGeom prst="line">
            <a:avLst/>
          </a:prstGeom>
          <a:ln w="762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82F46680-1D38-AA43-917F-07780D5A55C2}"/>
              </a:ext>
            </a:extLst>
          </p:cNvPr>
          <p:cNvSpPr/>
          <p:nvPr/>
        </p:nvSpPr>
        <p:spPr>
          <a:xfrm flipV="1">
            <a:off x="2858321" y="5490631"/>
            <a:ext cx="3466317" cy="0"/>
          </a:xfrm>
          <a:prstGeom prst="line">
            <a:avLst/>
          </a:prstGeom>
          <a:ln w="228600"/>
        </p:spPr>
        <p:style>
          <a:lnRef idx="2">
            <a:scrgbClr r="0" g="0" b="0"/>
          </a:lnRef>
          <a:fillRef idx="0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5ADBA-2835-462E-940A-007E163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49" y="126342"/>
            <a:ext cx="1958798" cy="144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DC00A-0B5F-4FF9-A6DB-4CD9225B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&amp; Group Graphs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CCEE21-7F2A-A143-8A86-9AB14C7C51B5}"/>
              </a:ext>
            </a:extLst>
          </p:cNvPr>
          <p:cNvSpPr/>
          <p:nvPr/>
        </p:nvSpPr>
        <p:spPr>
          <a:xfrm>
            <a:off x="2692147" y="1777080"/>
            <a:ext cx="2323660" cy="232366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9FB129-D656-CE48-8535-D40E2601DA9B}"/>
              </a:ext>
            </a:extLst>
          </p:cNvPr>
          <p:cNvSpPr/>
          <p:nvPr/>
        </p:nvSpPr>
        <p:spPr>
          <a:xfrm>
            <a:off x="867325" y="3984215"/>
            <a:ext cx="2323660" cy="232366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6906A2-2AC0-234A-A73F-FF77990594D1}"/>
              </a:ext>
            </a:extLst>
          </p:cNvPr>
          <p:cNvSpPr/>
          <p:nvPr/>
        </p:nvSpPr>
        <p:spPr>
          <a:xfrm>
            <a:off x="4557577" y="3984215"/>
            <a:ext cx="2323660" cy="232366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000" r="-39000"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21BB32-7E4C-414A-9E00-B09C463DC7D1}"/>
              </a:ext>
            </a:extLst>
          </p:cNvPr>
          <p:cNvSpPr/>
          <p:nvPr/>
        </p:nvSpPr>
        <p:spPr>
          <a:xfrm>
            <a:off x="2156424" y="3168402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9F4A0-C52D-4174-9915-001BCAAA95DF}"/>
              </a:ext>
            </a:extLst>
          </p:cNvPr>
          <p:cNvSpPr/>
          <p:nvPr/>
        </p:nvSpPr>
        <p:spPr>
          <a:xfrm>
            <a:off x="5044479" y="317741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B2A9DE-0F5F-4F6F-ABEB-6A7C6BD3C6D1}"/>
              </a:ext>
            </a:extLst>
          </p:cNvPr>
          <p:cNvSpPr/>
          <p:nvPr/>
        </p:nvSpPr>
        <p:spPr>
          <a:xfrm>
            <a:off x="3803022" y="4567301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A3F282-0130-4B0C-BA07-495D599E3E9B}"/>
              </a:ext>
            </a:extLst>
          </p:cNvPr>
          <p:cNvSpPr/>
          <p:nvPr/>
        </p:nvSpPr>
        <p:spPr>
          <a:xfrm>
            <a:off x="7326322" y="1858771"/>
            <a:ext cx="2184589" cy="2184589"/>
          </a:xfrm>
          <a:prstGeom prst="ellipse">
            <a:avLst/>
          </a:prstGeom>
          <a:blipFill>
            <a:blip r:embed="rId6"/>
            <a:srcRect/>
            <a:stretch>
              <a:fillRect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1FDDA9-9044-46FD-8F7C-7AFB1D2EB000}"/>
              </a:ext>
            </a:extLst>
          </p:cNvPr>
          <p:cNvSpPr/>
          <p:nvPr/>
        </p:nvSpPr>
        <p:spPr>
          <a:xfrm>
            <a:off x="9603189" y="3807520"/>
            <a:ext cx="2323660" cy="2323660"/>
          </a:xfrm>
          <a:prstGeom prst="ellipse">
            <a:avLst/>
          </a:prstGeom>
          <a:blipFill dpi="0" rotWithShape="1">
            <a:blip r:embed="rId7"/>
            <a:srcRect/>
            <a:stretch>
              <a:fillRect l="-39000" r="-39000"/>
            </a:stretch>
          </a:blipFill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96E576-1F90-4CCB-9D72-C617C15F48AF}"/>
              </a:ext>
            </a:extLst>
          </p:cNvPr>
          <p:cNvSpPr/>
          <p:nvPr/>
        </p:nvSpPr>
        <p:spPr>
          <a:xfrm>
            <a:off x="9767714" y="293891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C8309-955C-4943-B169-446973E2AB6C}"/>
              </a:ext>
            </a:extLst>
          </p:cNvPr>
          <p:cNvSpPr/>
          <p:nvPr/>
        </p:nvSpPr>
        <p:spPr>
          <a:xfrm>
            <a:off x="716003" y="1858772"/>
            <a:ext cx="6353515" cy="4428900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3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35D0-6F33-C345-8E88-9DEC6440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Nashville’s Elite </a:t>
            </a:r>
            <a:r>
              <a:rPr lang="en-US" dirty="0" err="1"/>
              <a:t>Meeter</a:t>
            </a:r>
            <a:r>
              <a:rPr lang="en-US" dirty="0"/>
              <a:t>-Uppers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BDB60-17DD-B041-89FE-EFC91F12C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17"/>
          <a:stretch/>
        </p:blipFill>
        <p:spPr>
          <a:xfrm>
            <a:off x="282102" y="2097742"/>
            <a:ext cx="3061263" cy="4011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7883D0-CEB2-9A4B-841A-8CBE40DB6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65" y="1774265"/>
            <a:ext cx="5940086" cy="2550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E8C1D-DB19-A24E-81D9-0B5385BC7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7376769" y="2935378"/>
            <a:ext cx="4387103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1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Principles of Network Analysis with </a:t>
            </a:r>
            <a:r>
              <a:rPr lang="en-US" sz="4000" dirty="0" err="1"/>
              <a:t>NetworkX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Measure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Plot a network</a:t>
            </a:r>
          </a:p>
          <a:p>
            <a:pPr marL="749808" lvl="1" indent="-457200">
              <a:buFont typeface="Calibri" panose="020F0502020204030204" pitchFamily="34" charset="0"/>
              <a:buAutoNum type="arabicPeriod"/>
            </a:pPr>
            <a:endParaRPr lang="en-US" sz="3000" dirty="0"/>
          </a:p>
        </p:txBody>
      </p:sp>
      <p:pic>
        <p:nvPicPr>
          <p:cNvPr id="1026" name="Picture 2" descr="https://margaritamayoralvilla.files.wordpress.com/2013/04/screenshot_084241.png">
            <a:extLst>
              <a:ext uri="{FF2B5EF4-FFF2-40B4-BE49-F238E27FC236}">
                <a16:creationId xmlns:a16="http://schemas.microsoft.com/office/drawing/2014/main" id="{4FF2B94A-6E17-424D-9DFF-C815EDD5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89974" l="9961" r="89844">
                        <a14:foregroundMark x1="49902" y1="31120" x2="27930" y2="24349"/>
                        <a14:foregroundMark x1="27930" y1="24349" x2="20996" y2="17188"/>
                        <a14:foregroundMark x1="20996" y1="17188" x2="27930" y2="13151"/>
                        <a14:foregroundMark x1="27930" y1="13151" x2="30469" y2="21875"/>
                        <a14:foregroundMark x1="31543" y1="23828" x2="25488" y2="50391"/>
                        <a14:foregroundMark x1="25488" y1="50391" x2="26270" y2="59635"/>
                        <a14:foregroundMark x1="26270" y1="59635" x2="32617" y2="77214"/>
                        <a14:foregroundMark x1="32617" y1="77214" x2="39063" y2="73698"/>
                        <a14:foregroundMark x1="39063" y1="73698" x2="51563" y2="62760"/>
                        <a14:foregroundMark x1="51563" y1="62760" x2="60156" y2="61719"/>
                        <a14:foregroundMark x1="60156" y1="61719" x2="87109" y2="70964"/>
                        <a14:foregroundMark x1="87109" y1="70964" x2="95410" y2="61458"/>
                        <a14:foregroundMark x1="95410" y1="61458" x2="94629" y2="51823"/>
                        <a14:foregroundMark x1="94629" y1="51823" x2="64453" y2="11198"/>
                        <a14:foregroundMark x1="64453" y1="11198" x2="54102" y2="6250"/>
                        <a14:foregroundMark x1="54102" y1="6250" x2="33984" y2="8724"/>
                        <a14:foregroundMark x1="33984" y1="8724" x2="26953" y2="14974"/>
                        <a14:foregroundMark x1="26953" y1="14974" x2="23047" y2="26042"/>
                        <a14:foregroundMark x1="23047" y1="26042" x2="26855" y2="33333"/>
                        <a14:foregroundMark x1="29688" y1="78385" x2="23340" y2="74349"/>
                        <a14:foregroundMark x1="23340" y1="74349" x2="22949" y2="73828"/>
                        <a14:foregroundMark x1="22754" y1="73177" x2="29883" y2="80339"/>
                        <a14:foregroundMark x1="29883" y1="80339" x2="34961" y2="82552"/>
                        <a14:foregroundMark x1="55371" y1="59375" x2="56836" y2="70313"/>
                        <a14:foregroundMark x1="77441" y1="69141" x2="76953" y2="81510"/>
                        <a14:foregroundMark x1="76953" y1="81510" x2="77441" y2="83333"/>
                        <a14:foregroundMark x1="69434" y1="66667" x2="79004" y2="82552"/>
                        <a14:foregroundMark x1="78418" y1="80078" x2="75977" y2="84896"/>
                        <a14:foregroundMark x1="75586" y1="80859" x2="75391" y2="79297"/>
                        <a14:foregroundMark x1="88867" y1="47656" x2="83105" y2="28646"/>
                        <a14:foregroundMark x1="83105" y1="28646" x2="79004" y2="29948"/>
                        <a14:foregroundMark x1="24609" y1="27865" x2="19531" y2="20182"/>
                        <a14:foregroundMark x1="19531" y1="20182" x2="20410" y2="10677"/>
                        <a14:foregroundMark x1="20410" y1="10677" x2="27832" y2="11328"/>
                        <a14:foregroundMark x1="27832" y1="11328" x2="28418" y2="11849"/>
                        <a14:foregroundMark x1="27441" y1="12630" x2="20996" y2="8594"/>
                        <a14:foregroundMark x1="20996" y1="8594" x2="16602" y2="17839"/>
                        <a14:foregroundMark x1="36426" y1="30599" x2="56445" y2="44922"/>
                        <a14:foregroundMark x1="56445" y1="41667" x2="49316" y2="28125"/>
                        <a14:foregroundMark x1="24023" y1="52083" x2="24805" y2="42839"/>
                        <a14:foregroundMark x1="24805" y1="42839" x2="26465" y2="42318"/>
                        <a14:foregroundMark x1="22949" y1="47396" x2="26855" y2="58724"/>
                        <a14:foregroundMark x1="26855" y1="58724" x2="27832" y2="59375"/>
                        <a14:foregroundMark x1="24414" y1="74089" x2="28418" y2="85286"/>
                        <a14:foregroundMark x1="28418" y1="85286" x2="29492" y2="86849"/>
                        <a14:foregroundMark x1="24414" y1="81901" x2="19922" y2="74740"/>
                        <a14:foregroundMark x1="19922" y1="74740" x2="19922" y2="74349"/>
                        <a14:foregroundMark x1="20313" y1="60417" x2="21094" y2="53646"/>
                        <a14:foregroundMark x1="21582" y1="54427" x2="21973" y2="45182"/>
                        <a14:foregroundMark x1="21973" y1="45182" x2="21973" y2="45182"/>
                        <a14:backgroundMark x1="3613" y1="17448" x2="16016" y2="97656"/>
                        <a14:backgroundMark x1="16016" y1="97656" x2="16016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5616">
            <a:off x="-1123182" y="638521"/>
            <a:ext cx="7803538" cy="58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865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84BC-09E7-0C4C-8A77-1C017AFE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</a:t>
            </a:r>
            <a:r>
              <a:rPr lang="en-US" dirty="0" err="1"/>
              <a:t>NetworkX</a:t>
            </a:r>
            <a:r>
              <a:rPr lang="en-US" dirty="0"/>
              <a:t> and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99027-6559-6345-857D-B5EBBF2EF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Generally, three steps: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Arrange nodes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Plot graph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Adjust figure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A47BC-A4C9-8F4D-BB1D-43B1C5FB7E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607260E-4B6C-8D42-8A99-F1AE24B66531}"/>
              </a:ext>
            </a:extLst>
          </p:cNvPr>
          <p:cNvSpPr txBox="1">
            <a:spLocks/>
          </p:cNvSpPr>
          <p:nvPr/>
        </p:nvSpPr>
        <p:spPr>
          <a:xfrm>
            <a:off x="6217920" y="2163433"/>
            <a:ext cx="5436198" cy="3705661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endParaRPr lang="en-US" sz="2600" dirty="0">
              <a:solidFill>
                <a:srgbClr val="404040"/>
              </a:solidFill>
              <a:latin typeface="Consolas"/>
            </a:endParaRPr>
          </a:p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pos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 = </a:t>
            </a:r>
            <a:r>
              <a:rPr lang="en-US" sz="2600" dirty="0" err="1">
                <a:solidFill>
                  <a:srgbClr val="404040"/>
                </a:solidFill>
                <a:latin typeface="Consolas"/>
              </a:rPr>
              <a:t>nx.spring_layout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(g)</a:t>
            </a:r>
          </a:p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nx.draw_networkx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(g, </a:t>
            </a:r>
            <a:r>
              <a:rPr lang="en-US" sz="2600" dirty="0" err="1">
                <a:solidFill>
                  <a:srgbClr val="404040"/>
                </a:solidFill>
                <a:latin typeface="Consolas"/>
              </a:rPr>
              <a:t>pos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)</a:t>
            </a:r>
          </a:p>
          <a:p>
            <a:pPr lvl="1">
              <a:buNone/>
            </a:pPr>
            <a:r>
              <a:rPr lang="en-US" sz="2600" dirty="0">
                <a:solidFill>
                  <a:srgbClr val="404040"/>
                </a:solidFill>
                <a:latin typeface="Consolas"/>
              </a:rPr>
              <a:t> </a:t>
            </a:r>
          </a:p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plt.show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785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Full Defaults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essence of beauty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F7D49-EA42-9B41-9D3E-165140503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254547"/>
            <a:ext cx="7279054" cy="660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20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</a:t>
            </a:r>
            <a:br>
              <a:rPr lang="en-US" sz="4400" dirty="0"/>
            </a:br>
            <a:r>
              <a:rPr lang="en-US" sz="4400" dirty="0"/>
              <a:t>Random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Nodes are placed randomly throughout the graph.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23715-5AA7-40F3-924B-66D3EB7E9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20" y="24726"/>
            <a:ext cx="7184872" cy="6921925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DE819F6-8365-4A72-9C3E-9B1D4AB97E14}"/>
              </a:ext>
            </a:extLst>
          </p:cNvPr>
          <p:cNvSpPr txBox="1">
            <a:spLocks/>
          </p:cNvSpPr>
          <p:nvPr/>
        </p:nvSpPr>
        <p:spPr>
          <a:xfrm>
            <a:off x="308110" y="6100638"/>
            <a:ext cx="5436198" cy="500574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pos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 = </a:t>
            </a:r>
            <a:r>
              <a:rPr lang="en-US" sz="2600" dirty="0" err="1">
                <a:solidFill>
                  <a:srgbClr val="404040"/>
                </a:solidFill>
                <a:latin typeface="Consolas"/>
              </a:rPr>
              <a:t>nx.random_layout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79194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</a:t>
            </a:r>
            <a:br>
              <a:rPr lang="en-US" sz="4400" dirty="0"/>
            </a:br>
            <a:r>
              <a:rPr lang="en-US" sz="4400" dirty="0"/>
              <a:t>Circular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Nodes aligned on outside, all edges “contained”</a:t>
            </a:r>
          </a:p>
        </p:txBody>
      </p:sp>
      <p:pic>
        <p:nvPicPr>
          <p:cNvPr id="15" name="Picture 14" descr="A picture containing object, black&#10;&#10;Description generated with high confidence">
            <a:extLst>
              <a:ext uri="{FF2B5EF4-FFF2-40B4-BE49-F238E27FC236}">
                <a16:creationId xmlns:a16="http://schemas.microsoft.com/office/drawing/2014/main" id="{D4C42018-3E93-47A1-949B-04800492C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5" y="-671268"/>
            <a:ext cx="8655185" cy="8200536"/>
          </a:xfrm>
          <a:prstGeom prst="rect">
            <a:avLst/>
          </a:prstGeom>
        </p:spPr>
      </p:pic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E407E0DF-E028-4429-95D4-9801325AC72C}"/>
              </a:ext>
            </a:extLst>
          </p:cNvPr>
          <p:cNvSpPr txBox="1">
            <a:spLocks/>
          </p:cNvSpPr>
          <p:nvPr/>
        </p:nvSpPr>
        <p:spPr>
          <a:xfrm>
            <a:off x="308110" y="6100638"/>
            <a:ext cx="5436198" cy="500574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pos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 = </a:t>
            </a:r>
            <a:r>
              <a:rPr lang="en-US" sz="2600" dirty="0" err="1">
                <a:solidFill>
                  <a:srgbClr val="404040"/>
                </a:solidFill>
                <a:latin typeface="Consolas"/>
              </a:rPr>
              <a:t>nx.circular_layout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141551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89FBC-37A1-4F43-8069-2CC3F6840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95" y="1591041"/>
            <a:ext cx="10034302" cy="4599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01D1DE-D8E5-4318-82DA-7E21C4769FD2}"/>
              </a:ext>
            </a:extLst>
          </p:cNvPr>
          <p:cNvSpPr txBox="1"/>
          <p:nvPr/>
        </p:nvSpPr>
        <p:spPr>
          <a:xfrm>
            <a:off x="733647" y="361507"/>
            <a:ext cx="86026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Can you traverse every bridge just once?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97FD053-7AB6-3B48-B3AD-E04475E83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18386"/>
              </p:ext>
            </p:extLst>
          </p:nvPr>
        </p:nvGraphicFramePr>
        <p:xfrm>
          <a:off x="0" y="2433881"/>
          <a:ext cx="4132940" cy="375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588">
                  <a:extLst>
                    <a:ext uri="{9D8B030D-6E8A-4147-A177-3AD203B41FA5}">
                      <a16:colId xmlns:a16="http://schemas.microsoft.com/office/drawing/2014/main" val="1123117147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490845561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3113889618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748874573"/>
                    </a:ext>
                  </a:extLst>
                </a:gridCol>
                <a:gridCol w="826588">
                  <a:extLst>
                    <a:ext uri="{9D8B030D-6E8A-4147-A177-3AD203B41FA5}">
                      <a16:colId xmlns:a16="http://schemas.microsoft.com/office/drawing/2014/main" val="1319862308"/>
                    </a:ext>
                  </a:extLst>
                </a:gridCol>
              </a:tblGrid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 </a:t>
                      </a:r>
                    </a:p>
                  </a:txBody>
                  <a:tcPr marL="127845" marR="127845" marT="63922" marB="63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B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C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D</a:t>
                      </a:r>
                    </a:p>
                  </a:txBody>
                  <a:tcPr marL="127845" marR="127845" marT="63922" marB="639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57599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55776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B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19883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C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98951"/>
                  </a:ext>
                </a:extLst>
              </a:tr>
              <a:tr h="75124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D</a:t>
                      </a:r>
                    </a:p>
                  </a:txBody>
                  <a:tcPr marL="127845" marR="127845" marT="63922" marB="639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127845" marR="127845" marT="63922" marB="63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9400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6E172E5-1ACA-344A-99BB-3FCF92A871D7}"/>
              </a:ext>
            </a:extLst>
          </p:cNvPr>
          <p:cNvSpPr/>
          <p:nvPr/>
        </p:nvSpPr>
        <p:spPr>
          <a:xfrm>
            <a:off x="4697506" y="3478306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A7698A-5DEE-6E4D-869F-DC9E5196C3D3}"/>
              </a:ext>
            </a:extLst>
          </p:cNvPr>
          <p:cNvSpPr/>
          <p:nvPr/>
        </p:nvSpPr>
        <p:spPr>
          <a:xfrm>
            <a:off x="4294094" y="5365571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344988-F622-1245-A18E-DAEECFBEF7E9}"/>
              </a:ext>
            </a:extLst>
          </p:cNvPr>
          <p:cNvSpPr/>
          <p:nvPr/>
        </p:nvSpPr>
        <p:spPr>
          <a:xfrm>
            <a:off x="4760259" y="1294437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C57689-0DE2-2A44-9C5E-A4E3E4C4E630}"/>
              </a:ext>
            </a:extLst>
          </p:cNvPr>
          <p:cNvSpPr/>
          <p:nvPr/>
        </p:nvSpPr>
        <p:spPr>
          <a:xfrm>
            <a:off x="8229600" y="3707101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7009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AD15597E-BEB5-447F-9554-32DBDC44F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50" y="-191252"/>
            <a:ext cx="8314658" cy="787789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</a:t>
            </a:r>
            <a:br>
              <a:rPr lang="en-US" sz="4400" dirty="0"/>
            </a:br>
            <a:r>
              <a:rPr lang="en-US" sz="4400" dirty="0"/>
              <a:t>Spring </a:t>
            </a:r>
            <a:br>
              <a:rPr lang="en-US" sz="4400" dirty="0"/>
            </a:br>
            <a:r>
              <a:rPr lang="en-US" sz="4400" dirty="0"/>
              <a:t>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D7ABA-F2C6-4205-B937-C0F3573A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Nodes ”spring” from the center, getting pushed further if they are less densely connected.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4D9F28-9FF2-4A3D-8C02-4D80E93638F6}"/>
              </a:ext>
            </a:extLst>
          </p:cNvPr>
          <p:cNvSpPr/>
          <p:nvPr/>
        </p:nvSpPr>
        <p:spPr>
          <a:xfrm>
            <a:off x="5015344" y="401782"/>
            <a:ext cx="6511637" cy="6301476"/>
          </a:xfrm>
          <a:prstGeom prst="ellipse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09218-3555-4186-9610-F6DF474AE933}"/>
              </a:ext>
            </a:extLst>
          </p:cNvPr>
          <p:cNvSpPr/>
          <p:nvPr/>
        </p:nvSpPr>
        <p:spPr>
          <a:xfrm>
            <a:off x="7062541" y="2447258"/>
            <a:ext cx="2568374" cy="260087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36BE0-E73A-46B0-A4CB-6A1E3FD844B9}"/>
              </a:ext>
            </a:extLst>
          </p:cNvPr>
          <p:cNvSpPr txBox="1"/>
          <p:nvPr/>
        </p:nvSpPr>
        <p:spPr>
          <a:xfrm>
            <a:off x="9091165" y="4524916"/>
            <a:ext cx="294785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Densely connected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F5997-6C84-EA45-8B69-2287F4CF1524}"/>
              </a:ext>
            </a:extLst>
          </p:cNvPr>
          <p:cNvSpPr txBox="1"/>
          <p:nvPr/>
        </p:nvSpPr>
        <p:spPr>
          <a:xfrm>
            <a:off x="9022640" y="6089315"/>
            <a:ext cx="288854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Loosely connected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3FE78AC-EB28-4117-876C-4824204E6DBC}"/>
              </a:ext>
            </a:extLst>
          </p:cNvPr>
          <p:cNvSpPr txBox="1">
            <a:spLocks/>
          </p:cNvSpPr>
          <p:nvPr/>
        </p:nvSpPr>
        <p:spPr>
          <a:xfrm>
            <a:off x="308110" y="6100638"/>
            <a:ext cx="5787890" cy="500574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pos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 = </a:t>
            </a:r>
            <a:r>
              <a:rPr lang="en-US" sz="2600" dirty="0" err="1">
                <a:solidFill>
                  <a:srgbClr val="404040"/>
                </a:solidFill>
                <a:latin typeface="Consolas"/>
              </a:rPr>
              <a:t>nx.spring_layout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(g, k=2)</a:t>
            </a:r>
          </a:p>
        </p:txBody>
      </p:sp>
    </p:spTree>
    <p:extLst>
      <p:ext uri="{BB962C8B-B14F-4D97-AF65-F5344CB8AC3E}">
        <p14:creationId xmlns:p14="http://schemas.microsoft.com/office/powerpoint/2010/main" val="115694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4" grpId="0" uiExpand="1" build="allAtOnce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84BC-09E7-0C4C-8A77-1C017AFE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</a:t>
            </a:r>
            <a:r>
              <a:rPr lang="en-US" dirty="0" err="1"/>
              <a:t>NetworkX</a:t>
            </a:r>
            <a:r>
              <a:rPr lang="en-US" dirty="0"/>
              <a:t> and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99027-6559-6345-857D-B5EBBF2EF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Can break drawing step into stages for more precise handling.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607260E-4B6C-8D42-8A99-F1AE24B66531}"/>
              </a:ext>
            </a:extLst>
          </p:cNvPr>
          <p:cNvSpPr txBox="1">
            <a:spLocks/>
          </p:cNvSpPr>
          <p:nvPr/>
        </p:nvSpPr>
        <p:spPr>
          <a:xfrm>
            <a:off x="6307568" y="2004583"/>
            <a:ext cx="5005891" cy="3705661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2600" dirty="0">
                <a:solidFill>
                  <a:srgbClr val="404040"/>
                </a:solidFill>
                <a:latin typeface="Consolas"/>
              </a:rPr>
              <a:t># Common Plot Attributes</a:t>
            </a:r>
          </a:p>
          <a:p>
            <a:pPr lvl="1">
              <a:buNone/>
            </a:pPr>
            <a:endParaRPr lang="en-US" sz="2600" dirty="0">
              <a:solidFill>
                <a:srgbClr val="404040"/>
              </a:solidFill>
              <a:latin typeface="Consolas"/>
            </a:endParaRPr>
          </a:p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with_labels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=False</a:t>
            </a:r>
          </a:p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node_color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=None</a:t>
            </a:r>
          </a:p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node_size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=100</a:t>
            </a:r>
          </a:p>
          <a:p>
            <a:pPr lvl="1">
              <a:buNone/>
            </a:pPr>
            <a:r>
              <a:rPr lang="en-US" sz="2600" dirty="0">
                <a:solidFill>
                  <a:srgbClr val="404040"/>
                </a:solidFill>
                <a:latin typeface="Consolas"/>
              </a:rPr>
              <a:t>width=1   # edge width</a:t>
            </a:r>
          </a:p>
          <a:p>
            <a:pPr lvl="1">
              <a:buNone/>
            </a:pPr>
            <a:r>
              <a:rPr lang="en-US" sz="2600" dirty="0">
                <a:solidFill>
                  <a:srgbClr val="404040"/>
                </a:solidFill>
                <a:latin typeface="Consolas"/>
              </a:rPr>
              <a:t>alpha=1   # transparency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77C77CC-D79B-2248-A0BC-7DAB4FE63ADD}"/>
              </a:ext>
            </a:extLst>
          </p:cNvPr>
          <p:cNvSpPr txBox="1">
            <a:spLocks/>
          </p:cNvSpPr>
          <p:nvPr/>
        </p:nvSpPr>
        <p:spPr>
          <a:xfrm>
            <a:off x="1097278" y="3682505"/>
            <a:ext cx="4747710" cy="1319801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nx.draw_networkx_nodes</a:t>
            </a:r>
            <a:endParaRPr lang="en-US" sz="2600" dirty="0">
              <a:solidFill>
                <a:srgbClr val="404040"/>
              </a:solidFill>
              <a:latin typeface="Consolas"/>
            </a:endParaRPr>
          </a:p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nx.draw_networkx_edges</a:t>
            </a:r>
            <a:endParaRPr lang="en-US" sz="2600" dirty="0">
              <a:solidFill>
                <a:srgbClr val="404040"/>
              </a:solidFill>
              <a:latin typeface="Consolas"/>
            </a:endParaRPr>
          </a:p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nx.draw_networkx_labels</a:t>
            </a:r>
            <a:endParaRPr lang="en-US" sz="2600" dirty="0">
              <a:solidFill>
                <a:srgbClr val="40404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54164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EC0-27BF-4F50-A06F-196563082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848088"/>
          </a:xfrm>
        </p:spPr>
        <p:txBody>
          <a:bodyPr>
            <a:normAutofit/>
          </a:bodyPr>
          <a:lstStyle/>
          <a:p>
            <a:r>
              <a:rPr lang="en-US" sz="4400" dirty="0"/>
              <a:t>The Spring Layout: Emphasizing centrality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5486B5-5454-4D7F-A77C-861389527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25" y="-3820543"/>
            <a:ext cx="12938769" cy="13884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EECF2-BFA0-2445-B6B9-172EFFDF2D55}"/>
              </a:ext>
            </a:extLst>
          </p:cNvPr>
          <p:cNvSpPr txBox="1"/>
          <p:nvPr/>
        </p:nvSpPr>
        <p:spPr>
          <a:xfrm>
            <a:off x="4103986" y="154742"/>
            <a:ext cx="4918654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Member relationships in </a:t>
            </a:r>
            <a:r>
              <a:rPr lang="en-US" sz="2800" dirty="0" err="1">
                <a:solidFill>
                  <a:schemeClr val="bg1"/>
                </a:solidFill>
              </a:rPr>
              <a:t>PyNash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AF6B79-C1F8-7F45-9910-0FC3B1D1B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42446"/>
            <a:ext cx="3200400" cy="2862757"/>
          </a:xfrm>
        </p:spPr>
        <p:txBody>
          <a:bodyPr>
            <a:normAutofit/>
          </a:bodyPr>
          <a:lstStyle/>
          <a:p>
            <a:r>
              <a:rPr lang="en-US" sz="3200" dirty="0"/>
              <a:t>More central nodes are brighter red and larger.</a:t>
            </a:r>
          </a:p>
        </p:txBody>
      </p:sp>
    </p:spTree>
    <p:extLst>
      <p:ext uri="{BB962C8B-B14F-4D97-AF65-F5344CB8AC3E}">
        <p14:creationId xmlns:p14="http://schemas.microsoft.com/office/powerpoint/2010/main" val="234291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D0B6D6-2D5C-8745-8A90-270BEE8FC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80" y="1845734"/>
            <a:ext cx="7104227" cy="432511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6C37B8B-0ABA-DB46-AA6C-9AEA830D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graph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E8B5D-26E2-5D40-A45F-77C3A2D96F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many other graph analysis packages and tools, especially for plotting</a:t>
            </a:r>
          </a:p>
          <a:p>
            <a:r>
              <a:rPr lang="en-US" sz="2800" dirty="0"/>
              <a:t>- d3.js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Plotly</a:t>
            </a:r>
            <a:endParaRPr lang="en-US" sz="2800" dirty="0"/>
          </a:p>
          <a:p>
            <a:r>
              <a:rPr lang="en-US" sz="2800" dirty="0"/>
              <a:t>- </a:t>
            </a:r>
            <a:r>
              <a:rPr lang="en-US" sz="2800" dirty="0" err="1"/>
              <a:t>GraphViz</a:t>
            </a:r>
            <a:endParaRPr lang="en-US" sz="2800" dirty="0"/>
          </a:p>
          <a:p>
            <a:r>
              <a:rPr lang="en-US" sz="2800" dirty="0"/>
              <a:t>- Neo4j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AB2B559F-3B0C-EE43-96BC-DDA0BF16E5F9}"/>
              </a:ext>
            </a:extLst>
          </p:cNvPr>
          <p:cNvSpPr txBox="1">
            <a:spLocks/>
          </p:cNvSpPr>
          <p:nvPr/>
        </p:nvSpPr>
        <p:spPr>
          <a:xfrm>
            <a:off x="629155" y="5476894"/>
            <a:ext cx="4604548" cy="500574"/>
          </a:xfrm>
          <a:prstGeom prst="rect">
            <a:avLst/>
          </a:prstGeom>
          <a:solidFill>
            <a:srgbClr val="F7F7F7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2600" dirty="0" err="1">
                <a:solidFill>
                  <a:srgbClr val="404040"/>
                </a:solidFill>
                <a:latin typeface="Consolas"/>
              </a:rPr>
              <a:t>nx.write_pajek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(g, </a:t>
            </a:r>
            <a:r>
              <a:rPr lang="en-US" sz="2600" dirty="0" err="1">
                <a:solidFill>
                  <a:srgbClr val="404040"/>
                </a:solidFill>
                <a:latin typeface="Consolas"/>
              </a:rPr>
              <a:t>fname</a:t>
            </a:r>
            <a:r>
              <a:rPr lang="en-US" sz="2600" dirty="0">
                <a:solidFill>
                  <a:srgbClr val="404040"/>
                </a:solidFill>
                <a:latin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9586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6" name="Straight Connector 76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80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57606E-AF1B-4C6C-BB3F-ACB3126D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Principles of Network Analysis with </a:t>
            </a:r>
            <a:r>
              <a:rPr lang="en-US" sz="4000" dirty="0" err="1"/>
              <a:t>NetworkX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4-9993-4269-9120-6F68EF6CC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What is a network?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Build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Measure a network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sz="3200" dirty="0"/>
              <a:t>Plot a network</a:t>
            </a:r>
          </a:p>
          <a:p>
            <a:pPr marL="749808" lvl="1" indent="-457200">
              <a:buFont typeface="Calibri" panose="020F0502020204030204" pitchFamily="34" charset="0"/>
              <a:buAutoNum type="arabicPeriod"/>
            </a:pPr>
            <a:endParaRPr lang="en-US" sz="3000" dirty="0"/>
          </a:p>
        </p:txBody>
      </p:sp>
      <p:pic>
        <p:nvPicPr>
          <p:cNvPr id="1026" name="Picture 2" descr="https://margaritamayoralvilla.files.wordpress.com/2013/04/screenshot_084241.png">
            <a:extLst>
              <a:ext uri="{FF2B5EF4-FFF2-40B4-BE49-F238E27FC236}">
                <a16:creationId xmlns:a16="http://schemas.microsoft.com/office/drawing/2014/main" id="{4FF2B94A-6E17-424D-9DFF-C815EDD5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89974" l="9961" r="89844">
                        <a14:foregroundMark x1="49902" y1="31120" x2="27930" y2="24349"/>
                        <a14:foregroundMark x1="27930" y1="24349" x2="20996" y2="17188"/>
                        <a14:foregroundMark x1="20996" y1="17188" x2="27930" y2="13151"/>
                        <a14:foregroundMark x1="27930" y1="13151" x2="30469" y2="21875"/>
                        <a14:foregroundMark x1="31543" y1="23828" x2="25488" y2="50391"/>
                        <a14:foregroundMark x1="25488" y1="50391" x2="26270" y2="59635"/>
                        <a14:foregroundMark x1="26270" y1="59635" x2="32617" y2="77214"/>
                        <a14:foregroundMark x1="32617" y1="77214" x2="39063" y2="73698"/>
                        <a14:foregroundMark x1="39063" y1="73698" x2="51563" y2="62760"/>
                        <a14:foregroundMark x1="51563" y1="62760" x2="60156" y2="61719"/>
                        <a14:foregroundMark x1="60156" y1="61719" x2="87109" y2="70964"/>
                        <a14:foregroundMark x1="87109" y1="70964" x2="95410" y2="61458"/>
                        <a14:foregroundMark x1="95410" y1="61458" x2="94629" y2="51823"/>
                        <a14:foregroundMark x1="94629" y1="51823" x2="64453" y2="11198"/>
                        <a14:foregroundMark x1="64453" y1="11198" x2="54102" y2="6250"/>
                        <a14:foregroundMark x1="54102" y1="6250" x2="33984" y2="8724"/>
                        <a14:foregroundMark x1="33984" y1="8724" x2="26953" y2="14974"/>
                        <a14:foregroundMark x1="26953" y1="14974" x2="23047" y2="26042"/>
                        <a14:foregroundMark x1="23047" y1="26042" x2="26855" y2="33333"/>
                        <a14:foregroundMark x1="29688" y1="78385" x2="23340" y2="74349"/>
                        <a14:foregroundMark x1="23340" y1="74349" x2="22949" y2="73828"/>
                        <a14:foregroundMark x1="22754" y1="73177" x2="29883" y2="80339"/>
                        <a14:foregroundMark x1="29883" y1="80339" x2="34961" y2="82552"/>
                        <a14:foregroundMark x1="55371" y1="59375" x2="56836" y2="70313"/>
                        <a14:foregroundMark x1="77441" y1="69141" x2="76953" y2="81510"/>
                        <a14:foregroundMark x1="76953" y1="81510" x2="77441" y2="83333"/>
                        <a14:foregroundMark x1="69434" y1="66667" x2="79004" y2="82552"/>
                        <a14:foregroundMark x1="78418" y1="80078" x2="75977" y2="84896"/>
                        <a14:foregroundMark x1="75586" y1="80859" x2="75391" y2="79297"/>
                        <a14:foregroundMark x1="88867" y1="47656" x2="83105" y2="28646"/>
                        <a14:foregroundMark x1="83105" y1="28646" x2="79004" y2="29948"/>
                        <a14:foregroundMark x1="24609" y1="27865" x2="19531" y2="20182"/>
                        <a14:foregroundMark x1="19531" y1="20182" x2="20410" y2="10677"/>
                        <a14:foregroundMark x1="20410" y1="10677" x2="27832" y2="11328"/>
                        <a14:foregroundMark x1="27832" y1="11328" x2="28418" y2="11849"/>
                        <a14:foregroundMark x1="27441" y1="12630" x2="20996" y2="8594"/>
                        <a14:foregroundMark x1="20996" y1="8594" x2="16602" y2="17839"/>
                        <a14:foregroundMark x1="36426" y1="30599" x2="56445" y2="44922"/>
                        <a14:foregroundMark x1="56445" y1="41667" x2="49316" y2="28125"/>
                        <a14:foregroundMark x1="24023" y1="52083" x2="24805" y2="42839"/>
                        <a14:foregroundMark x1="24805" y1="42839" x2="26465" y2="42318"/>
                        <a14:foregroundMark x1="22949" y1="47396" x2="26855" y2="58724"/>
                        <a14:foregroundMark x1="26855" y1="58724" x2="27832" y2="59375"/>
                        <a14:foregroundMark x1="24414" y1="74089" x2="28418" y2="85286"/>
                        <a14:foregroundMark x1="28418" y1="85286" x2="29492" y2="86849"/>
                        <a14:foregroundMark x1="24414" y1="81901" x2="19922" y2="74740"/>
                        <a14:foregroundMark x1="19922" y1="74740" x2="19922" y2="74349"/>
                        <a14:foregroundMark x1="20313" y1="60417" x2="21094" y2="53646"/>
                        <a14:foregroundMark x1="21582" y1="54427" x2="21973" y2="45182"/>
                        <a14:foregroundMark x1="21973" y1="45182" x2="21973" y2="45182"/>
                        <a14:backgroundMark x1="3613" y1="17448" x2="16016" y2="97656"/>
                        <a14:backgroundMark x1="16016" y1="97656" x2="16016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5616">
            <a:off x="-1123182" y="638521"/>
            <a:ext cx="7803538" cy="58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34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1F8A73-2E5F-4936-8151-08FFDED1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9AEB9C-F822-8743-93FA-7EB33AF7C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Principles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1302E1-B8D0-42B4-8030-4E7708CE2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82333"/>
            <a:ext cx="4937760" cy="373054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Garbage in, garbage out</a:t>
            </a:r>
          </a:p>
          <a:p>
            <a:r>
              <a:rPr lang="en-US" sz="2800" dirty="0"/>
              <a:t>Spend time preprocessing edges BEFORE creating the graph</a:t>
            </a:r>
          </a:p>
          <a:p>
            <a:r>
              <a:rPr lang="en-US" sz="2800" dirty="0"/>
              <a:t>Measures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Degree – first stop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Clustering – “clumping”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Centrality – “influence”</a:t>
            </a:r>
          </a:p>
          <a:p>
            <a:r>
              <a:rPr lang="en-US" sz="2800" dirty="0"/>
              <a:t>Use color &amp; transparency for more comprehensible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9A100-436A-854E-ACC0-F114F6CB5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Networkx</a:t>
            </a:r>
            <a:endParaRPr lang="en-US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6FC1BD-67AB-42E2-ADCE-C1577804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332849" cy="3378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/>
              <a:t>NetworkX</a:t>
            </a:r>
            <a:r>
              <a:rPr lang="en-US" sz="2800" dirty="0"/>
              <a:t> is excellent for </a:t>
            </a:r>
            <a:r>
              <a:rPr lang="en-US" sz="2800" dirty="0" err="1"/>
              <a:t>Pythonic</a:t>
            </a:r>
            <a:r>
              <a:rPr lang="en-US" sz="2800" dirty="0"/>
              <a:t> exploration of data: </a:t>
            </a:r>
          </a:p>
          <a:p>
            <a:pPr lvl="1"/>
            <a:r>
              <a:rPr lang="en-US" sz="2600" dirty="0"/>
              <a:t>I/O</a:t>
            </a:r>
          </a:p>
          <a:p>
            <a:pPr lvl="1"/>
            <a:r>
              <a:rPr lang="en-US" sz="2600" dirty="0"/>
              <a:t>Analysis</a:t>
            </a:r>
          </a:p>
          <a:p>
            <a:pPr lvl="1"/>
            <a:r>
              <a:rPr lang="en-US" sz="2600" dirty="0"/>
              <a:t>Visualization</a:t>
            </a:r>
          </a:p>
          <a:p>
            <a:r>
              <a:rPr lang="en-US" sz="2800" dirty="0"/>
              <a:t>For very large graphs, some operations can take a long time.</a:t>
            </a:r>
          </a:p>
        </p:txBody>
      </p:sp>
    </p:spTree>
    <p:extLst>
      <p:ext uri="{BB962C8B-B14F-4D97-AF65-F5344CB8AC3E}">
        <p14:creationId xmlns:p14="http://schemas.microsoft.com/office/powerpoint/2010/main" val="3515191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F27784-C745-2348-8B62-95E6690A3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7588295" cy="62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6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45F86-BAD6-411D-B26A-841FFEFBAC94}"/>
              </a:ext>
            </a:extLst>
          </p:cNvPr>
          <p:cNvSpPr txBox="1"/>
          <p:nvPr/>
        </p:nvSpPr>
        <p:spPr>
          <a:xfrm>
            <a:off x="955969" y="463723"/>
            <a:ext cx="3251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298E6-4403-494D-B58C-6FFC4B258E41}"/>
              </a:ext>
            </a:extLst>
          </p:cNvPr>
          <p:cNvSpPr/>
          <p:nvPr/>
        </p:nvSpPr>
        <p:spPr>
          <a:xfrm>
            <a:off x="8084778" y="924340"/>
            <a:ext cx="1423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7269F-2C71-45D0-AABF-1ED9325F7EAE}"/>
              </a:ext>
            </a:extLst>
          </p:cNvPr>
          <p:cNvSpPr/>
          <p:nvPr/>
        </p:nvSpPr>
        <p:spPr>
          <a:xfrm>
            <a:off x="2560713" y="4299923"/>
            <a:ext cx="12906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Edge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27804A-3853-43C3-932A-8D2B134FA09E}"/>
              </a:ext>
            </a:extLst>
          </p:cNvPr>
          <p:cNvCxnSpPr>
            <a:stCxn id="21" idx="3"/>
          </p:cNvCxnSpPr>
          <p:nvPr/>
        </p:nvCxnSpPr>
        <p:spPr>
          <a:xfrm flipV="1">
            <a:off x="3851323" y="3876326"/>
            <a:ext cx="1102505" cy="8083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2F9B-D647-42CF-B489-D1432A63403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875936" y="1693781"/>
            <a:ext cx="920736" cy="873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5E3350-AFD8-4420-AC07-97641C774BA1}"/>
              </a:ext>
            </a:extLst>
          </p:cNvPr>
          <p:cNvSpPr txBox="1"/>
          <p:nvPr/>
        </p:nvSpPr>
        <p:spPr>
          <a:xfrm>
            <a:off x="1534094" y="2462296"/>
            <a:ext cx="263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has the most connections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60FF0-1671-41A7-92AC-C395B53DCE55}"/>
              </a:ext>
            </a:extLst>
          </p:cNvPr>
          <p:cNvSpPr txBox="1"/>
          <p:nvPr/>
        </p:nvSpPr>
        <p:spPr>
          <a:xfrm>
            <a:off x="6553200" y="4488970"/>
            <a:ext cx="3919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&amp; D are connected to all other nodes</a:t>
            </a:r>
          </a:p>
        </p:txBody>
      </p:sp>
    </p:spTree>
    <p:extLst>
      <p:ext uri="{BB962C8B-B14F-4D97-AF65-F5344CB8AC3E}">
        <p14:creationId xmlns:p14="http://schemas.microsoft.com/office/powerpoint/2010/main" val="33136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9EF5E-36DF-40CA-8C73-81C230F3959E}"/>
              </a:ext>
            </a:extLst>
          </p:cNvPr>
          <p:cNvSpPr txBox="1"/>
          <p:nvPr/>
        </p:nvSpPr>
        <p:spPr>
          <a:xfrm>
            <a:off x="574053" y="1420939"/>
            <a:ext cx="59562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travel into AND out of a node, requires 2 edges. </a:t>
            </a:r>
          </a:p>
          <a:p>
            <a:endParaRPr lang="en-US" sz="3600" dirty="0"/>
          </a:p>
          <a:p>
            <a:r>
              <a:rPr lang="en-US" sz="3600" dirty="0"/>
              <a:t>Therefore… either: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All nodes have an even number of edges.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Exactly two nodes have an odd number of edges.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E11E2-1D26-469F-9878-1B1F186251F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6771099" y="1332832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C81B559-6A39-423E-B157-6FBE9FFD6240}"/>
              </a:ext>
            </a:extLst>
          </p:cNvPr>
          <p:cNvSpPr/>
          <p:nvPr/>
        </p:nvSpPr>
        <p:spPr>
          <a:xfrm>
            <a:off x="5856699" y="885571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342395-BE0F-4CA7-B49D-09CE42C8A14C}"/>
              </a:ext>
            </a:extLst>
          </p:cNvPr>
          <p:cNvSpPr/>
          <p:nvPr/>
        </p:nvSpPr>
        <p:spPr>
          <a:xfrm>
            <a:off x="7763855" y="875632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2F9E4D-E1F9-4914-BF0B-0B37DDB46B72}"/>
              </a:ext>
            </a:extLst>
          </p:cNvPr>
          <p:cNvSpPr/>
          <p:nvPr/>
        </p:nvSpPr>
        <p:spPr>
          <a:xfrm>
            <a:off x="8796391" y="2102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1323C7-AC8D-4FF2-BDC7-F85E0F56951B}"/>
              </a:ext>
            </a:extLst>
          </p:cNvPr>
          <p:cNvSpPr/>
          <p:nvPr/>
        </p:nvSpPr>
        <p:spPr>
          <a:xfrm>
            <a:off x="10703547" y="2092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94A07-31C3-4210-8B8E-A1446FB2D309}"/>
              </a:ext>
            </a:extLst>
          </p:cNvPr>
          <p:cNvCxnSpPr>
            <a:cxnSpLocks/>
            <a:stCxn id="33" idx="7"/>
            <a:endCxn id="34" idx="1"/>
          </p:cNvCxnSpPr>
          <p:nvPr/>
        </p:nvCxnSpPr>
        <p:spPr>
          <a:xfrm flipV="1">
            <a:off x="9576880" y="2226617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39CFB3-63D8-43D7-AA75-4FBA339BE93B}"/>
              </a:ext>
            </a:extLst>
          </p:cNvPr>
          <p:cNvCxnSpPr>
            <a:cxnSpLocks/>
            <a:stCxn id="34" idx="3"/>
            <a:endCxn id="33" idx="5"/>
          </p:cNvCxnSpPr>
          <p:nvPr/>
        </p:nvCxnSpPr>
        <p:spPr>
          <a:xfrm flipH="1">
            <a:off x="9576880" y="2873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D25D3F-6362-4066-A4D5-5835116E7480}"/>
              </a:ext>
            </a:extLst>
          </p:cNvPr>
          <p:cNvSpPr/>
          <p:nvPr/>
        </p:nvSpPr>
        <p:spPr>
          <a:xfrm>
            <a:off x="8332818" y="365368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02E8D8-7052-4E75-A082-6BF67190DD73}"/>
              </a:ext>
            </a:extLst>
          </p:cNvPr>
          <p:cNvSpPr/>
          <p:nvPr/>
        </p:nvSpPr>
        <p:spPr>
          <a:xfrm>
            <a:off x="7206151" y="49116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D792E82-54B5-409F-9BE5-61D6A99E5F18}"/>
              </a:ext>
            </a:extLst>
          </p:cNvPr>
          <p:cNvSpPr/>
          <p:nvPr/>
        </p:nvSpPr>
        <p:spPr>
          <a:xfrm>
            <a:off x="9113307" y="4901706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63322-D84F-4699-86BF-69DFC465279C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8120551" y="5358906"/>
            <a:ext cx="992756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1DAE5D-CAEC-4547-BE30-659290903297}"/>
              </a:ext>
            </a:extLst>
          </p:cNvPr>
          <p:cNvCxnSpPr>
            <a:cxnSpLocks/>
            <a:stCxn id="44" idx="3"/>
            <a:endCxn id="43" idx="5"/>
          </p:cNvCxnSpPr>
          <p:nvPr/>
        </p:nvCxnSpPr>
        <p:spPr>
          <a:xfrm flipH="1">
            <a:off x="7986640" y="5682195"/>
            <a:ext cx="1260578" cy="9939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BD4F72-7D7B-4EEF-AB85-CDE762138D36}"/>
              </a:ext>
            </a:extLst>
          </p:cNvPr>
          <p:cNvCxnSpPr>
            <a:cxnSpLocks/>
            <a:stCxn id="40" idx="3"/>
            <a:endCxn id="43" idx="7"/>
          </p:cNvCxnSpPr>
          <p:nvPr/>
        </p:nvCxnSpPr>
        <p:spPr>
          <a:xfrm flipH="1">
            <a:off x="7986640" y="4434173"/>
            <a:ext cx="480089" cy="611383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40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F8F13D-C8E1-4882-A96E-C0767EA53E44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804A-F562-4EFE-AF17-45729A248B39}"/>
              </a:ext>
            </a:extLst>
          </p:cNvPr>
          <p:cNvSpPr txBox="1"/>
          <p:nvPr/>
        </p:nvSpPr>
        <p:spPr>
          <a:xfrm>
            <a:off x="1084651" y="4058608"/>
            <a:ext cx="438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Four nodes with odd number of edges!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00AE3-5F52-4749-A52B-00BF771A176D}"/>
              </a:ext>
            </a:extLst>
          </p:cNvPr>
          <p:cNvSpPr txBox="1"/>
          <p:nvPr/>
        </p:nvSpPr>
        <p:spPr>
          <a:xfrm>
            <a:off x="1084650" y="709251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Back to Konigsberg…</a:t>
            </a:r>
          </a:p>
        </p:txBody>
      </p:sp>
    </p:spTree>
    <p:extLst>
      <p:ext uri="{BB962C8B-B14F-4D97-AF65-F5344CB8AC3E}">
        <p14:creationId xmlns:p14="http://schemas.microsoft.com/office/powerpoint/2010/main" val="405630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B6C71A-8FD9-4813-AC0E-B50372ACFCAB}"/>
              </a:ext>
            </a:extLst>
          </p:cNvPr>
          <p:cNvCxnSpPr>
            <a:cxnSpLocks/>
          </p:cNvCxnSpPr>
          <p:nvPr/>
        </p:nvCxnSpPr>
        <p:spPr>
          <a:xfrm flipH="1" flipV="1">
            <a:off x="4953828" y="3249337"/>
            <a:ext cx="974035" cy="108323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D452A-DC5E-49C8-9726-32E9501CAC32}"/>
              </a:ext>
            </a:extLst>
          </p:cNvPr>
          <p:cNvCxnSpPr>
            <a:cxnSpLocks/>
          </p:cNvCxnSpPr>
          <p:nvPr/>
        </p:nvCxnSpPr>
        <p:spPr>
          <a:xfrm flipV="1">
            <a:off x="4805569" y="1572043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8961F-9F1E-4170-BCB5-1602C5F5A5B2}"/>
              </a:ext>
            </a:extLst>
          </p:cNvPr>
          <p:cNvCxnSpPr/>
          <p:nvPr/>
        </p:nvCxnSpPr>
        <p:spPr>
          <a:xfrm flipV="1">
            <a:off x="4936435" y="1719471"/>
            <a:ext cx="974035" cy="113306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E9DCF6-9121-46B4-A7BF-4825EDB939DF}"/>
              </a:ext>
            </a:extLst>
          </p:cNvPr>
          <p:cNvCxnSpPr>
            <a:cxnSpLocks/>
          </p:cNvCxnSpPr>
          <p:nvPr/>
        </p:nvCxnSpPr>
        <p:spPr>
          <a:xfrm flipH="1" flipV="1">
            <a:off x="6337852" y="1691585"/>
            <a:ext cx="922418" cy="9803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B1C53F-DF92-462C-87A2-307E58C215EB}"/>
              </a:ext>
            </a:extLst>
          </p:cNvPr>
          <p:cNvCxnSpPr>
            <a:cxnSpLocks/>
          </p:cNvCxnSpPr>
          <p:nvPr/>
        </p:nvCxnSpPr>
        <p:spPr>
          <a:xfrm flipH="1" flipV="1">
            <a:off x="4785690" y="3334711"/>
            <a:ext cx="974035" cy="10832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9EF310-C04C-432B-9D32-F6E9AA2B31BC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419289" y="3334713"/>
            <a:ext cx="987021" cy="102664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24D00-B867-488F-AE81-5C503BF1BB1B}"/>
              </a:ext>
            </a:extLst>
          </p:cNvPr>
          <p:cNvCxnSpPr>
            <a:cxnSpLocks/>
          </p:cNvCxnSpPr>
          <p:nvPr/>
        </p:nvCxnSpPr>
        <p:spPr>
          <a:xfrm flipH="1">
            <a:off x="5026435" y="3003342"/>
            <a:ext cx="218192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AF88835-FEA0-47C0-938D-02362A0BEB61}"/>
              </a:ext>
            </a:extLst>
          </p:cNvPr>
          <p:cNvSpPr/>
          <p:nvPr/>
        </p:nvSpPr>
        <p:spPr>
          <a:xfrm>
            <a:off x="5638800" y="92434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EA963-7605-4B10-A675-09D2D8BC2644}"/>
              </a:ext>
            </a:extLst>
          </p:cNvPr>
          <p:cNvSpPr/>
          <p:nvPr/>
        </p:nvSpPr>
        <p:spPr>
          <a:xfrm>
            <a:off x="5638800" y="4227444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7B4DB1-AD9D-420F-8EDD-6A09B97E105F}"/>
              </a:ext>
            </a:extLst>
          </p:cNvPr>
          <p:cNvSpPr/>
          <p:nvPr/>
        </p:nvSpPr>
        <p:spPr>
          <a:xfrm>
            <a:off x="4207565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9CA2F-67AA-4CFA-986F-A8711A03B5DA}"/>
              </a:ext>
            </a:extLst>
          </p:cNvPr>
          <p:cNvSpPr/>
          <p:nvPr/>
        </p:nvSpPr>
        <p:spPr>
          <a:xfrm>
            <a:off x="7070037" y="2514600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8063-2AE0-48E0-9F4E-903942B4D082}"/>
              </a:ext>
            </a:extLst>
          </p:cNvPr>
          <p:cNvSpPr txBox="1"/>
          <p:nvPr/>
        </p:nvSpPr>
        <p:spPr>
          <a:xfrm>
            <a:off x="1121923" y="804503"/>
            <a:ext cx="438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That’s the ticket…</a:t>
            </a:r>
          </a:p>
        </p:txBody>
      </p:sp>
    </p:spTree>
    <p:extLst>
      <p:ext uri="{BB962C8B-B14F-4D97-AF65-F5344CB8AC3E}">
        <p14:creationId xmlns:p14="http://schemas.microsoft.com/office/powerpoint/2010/main" val="18924016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2999</TotalTime>
  <Words>1917</Words>
  <Application>Microsoft Macintosh PowerPoint</Application>
  <PresentationFormat>Widescreen</PresentationFormat>
  <Paragraphs>460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Retrospect</vt:lpstr>
      <vt:lpstr>Principles of Network Analysis with NetworkX</vt:lpstr>
      <vt:lpstr>Principles of Network Analysis with NetworkX</vt:lpstr>
      <vt:lpstr>Who’s this for?</vt:lpstr>
      <vt:lpstr>Principles of Network Analysis with NetworkX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Principles of Network Analysis with NetworkX</vt:lpstr>
      <vt:lpstr>PowerPoint Presentation</vt:lpstr>
      <vt:lpstr>Initializing a graph</vt:lpstr>
      <vt:lpstr>PowerPoint Presentation</vt:lpstr>
      <vt:lpstr>Adding nodes manually</vt:lpstr>
      <vt:lpstr>Adding edges manually</vt:lpstr>
      <vt:lpstr>Setting attributes</vt:lpstr>
      <vt:lpstr>Graph objects are (basically)  dicts-of-dicts-of-dicts</vt:lpstr>
      <vt:lpstr>Edge List: The heart of a graph</vt:lpstr>
      <vt:lpstr>Principles of Network Analysis with NetworkX</vt:lpstr>
      <vt:lpstr>PowerPoint Presentation</vt:lpstr>
      <vt:lpstr>Graphing Nashville MeetUps</vt:lpstr>
      <vt:lpstr>Graphing Nashville MeetUps</vt:lpstr>
      <vt:lpstr>Member &amp; Group Graphs</vt:lpstr>
      <vt:lpstr>Sidebar: Bipartite graphs</vt:lpstr>
      <vt:lpstr>Let’s do it!</vt:lpstr>
      <vt:lpstr>Group Graph Breakdown</vt:lpstr>
      <vt:lpstr>PowerPoint Presentation</vt:lpstr>
      <vt:lpstr>Graph Measures: General principles</vt:lpstr>
      <vt:lpstr>Graph Measures: Degree</vt:lpstr>
      <vt:lpstr>Graph Measures: Degree</vt:lpstr>
      <vt:lpstr>Graph Measures: Clustering</vt:lpstr>
      <vt:lpstr>PowerPoint Presentation</vt:lpstr>
      <vt:lpstr>Graph Measures: Path Length</vt:lpstr>
      <vt:lpstr>PowerPoint Presentation</vt:lpstr>
      <vt:lpstr>Graph Measures: Centrality</vt:lpstr>
      <vt:lpstr>Centrality is not simply the “size” –  it is also who they connect.</vt:lpstr>
      <vt:lpstr>The groups that tie Nashville together</vt:lpstr>
      <vt:lpstr>Adding measures to a DataFrame</vt:lpstr>
      <vt:lpstr>Once in a DataFrame, traditional plots are possible.</vt:lpstr>
      <vt:lpstr>What group to join?</vt:lpstr>
      <vt:lpstr>Member &amp; Group Graphs</vt:lpstr>
      <vt:lpstr>Nashville’s Elite Meeter-Uppers</vt:lpstr>
      <vt:lpstr>Principles of Network Analysis with NetworkX</vt:lpstr>
      <vt:lpstr>Plotting with NetworkX and Matplotlib</vt:lpstr>
      <vt:lpstr>Full Defaults</vt:lpstr>
      <vt:lpstr>The  Random Layout</vt:lpstr>
      <vt:lpstr>The  Circular Layout</vt:lpstr>
      <vt:lpstr>The  Spring  Layout</vt:lpstr>
      <vt:lpstr>Plotting with NetworkX and Matplotlib</vt:lpstr>
      <vt:lpstr>The Spring Layout: Emphasizing centrality</vt:lpstr>
      <vt:lpstr>Exporting graph data</vt:lpstr>
      <vt:lpstr>Principles of Network Analysis with NetworkX</vt:lpstr>
      <vt:lpstr>Take-Aways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Nashville’s Popular Pythonistas  with NetworkX</dc:title>
  <dc:creator>Stephen Bailey</dc:creator>
  <cp:lastModifiedBy>Bailey, Stephen Kent</cp:lastModifiedBy>
  <cp:revision>141</cp:revision>
  <dcterms:created xsi:type="dcterms:W3CDTF">2017-11-08T11:23:40Z</dcterms:created>
  <dcterms:modified xsi:type="dcterms:W3CDTF">2018-02-12T11:24:20Z</dcterms:modified>
</cp:coreProperties>
</file>